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2.xml" ContentType="application/vnd.openxmlformats-officedocument.presentationml.notesSlide+xml"/>
  <Override PartName="/ppt/charts/chart16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7.xml" ContentType="application/vnd.openxmlformats-officedocument.drawingml.chart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drawings/drawing9.xml" ContentType="application/vnd.openxmlformats-officedocument.drawingml.chartshapes+xml"/>
  <Override PartName="/ppt/charts/chart19.xml" ContentType="application/vnd.openxmlformats-officedocument.drawingml.chart+xml"/>
  <Override PartName="/ppt/drawings/drawing10.xml" ContentType="application/vnd.openxmlformats-officedocument.drawingml.chartshapes+xml"/>
  <Override PartName="/ppt/charts/chart20.xml" ContentType="application/vnd.openxmlformats-officedocument.drawingml.chart+xml"/>
  <Override PartName="/ppt/drawings/drawing11.xml" ContentType="application/vnd.openxmlformats-officedocument.drawingml.chartshapes+xml"/>
  <Override PartName="/ppt/charts/chart21.xml" ContentType="application/vnd.openxmlformats-officedocument.drawingml.chart+xml"/>
  <Override PartName="/ppt/drawings/drawing12.xml" ContentType="application/vnd.openxmlformats-officedocument.drawingml.chartshapes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charts/chart23.xml" ContentType="application/vnd.openxmlformats-officedocument.drawingml.chart+xml"/>
  <Override PartName="/ppt/drawings/drawing14.xml" ContentType="application/vnd.openxmlformats-officedocument.drawingml.chartshapes+xml"/>
  <Override PartName="/ppt/charts/chart24.xml" ContentType="application/vnd.openxmlformats-officedocument.drawingml.chart+xml"/>
  <Override PartName="/ppt/drawings/drawing15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7"/>
  </p:notesMasterIdLst>
  <p:sldIdLst>
    <p:sldId id="256" r:id="rId2"/>
    <p:sldId id="337" r:id="rId3"/>
    <p:sldId id="355" r:id="rId4"/>
    <p:sldId id="349" r:id="rId5"/>
    <p:sldId id="350" r:id="rId6"/>
    <p:sldId id="351" r:id="rId7"/>
    <p:sldId id="352" r:id="rId8"/>
    <p:sldId id="353" r:id="rId9"/>
    <p:sldId id="336" r:id="rId10"/>
    <p:sldId id="335" r:id="rId11"/>
    <p:sldId id="338" r:id="rId12"/>
    <p:sldId id="340" r:id="rId13"/>
    <p:sldId id="341" r:id="rId14"/>
    <p:sldId id="422" r:id="rId15"/>
    <p:sldId id="423" r:id="rId16"/>
    <p:sldId id="323" r:id="rId17"/>
    <p:sldId id="324" r:id="rId18"/>
    <p:sldId id="320" r:id="rId19"/>
    <p:sldId id="321" r:id="rId20"/>
    <p:sldId id="326" r:id="rId21"/>
    <p:sldId id="343" r:id="rId22"/>
    <p:sldId id="344" r:id="rId23"/>
    <p:sldId id="345" r:id="rId24"/>
    <p:sldId id="347" r:id="rId25"/>
    <p:sldId id="348" r:id="rId26"/>
    <p:sldId id="354" r:id="rId27"/>
    <p:sldId id="327" r:id="rId28"/>
    <p:sldId id="276" r:id="rId29"/>
    <p:sldId id="311" r:id="rId30"/>
    <p:sldId id="312" r:id="rId31"/>
    <p:sldId id="313" r:id="rId32"/>
    <p:sldId id="315" r:id="rId33"/>
    <p:sldId id="316" r:id="rId34"/>
    <p:sldId id="314" r:id="rId35"/>
    <p:sldId id="317" r:id="rId36"/>
    <p:sldId id="318" r:id="rId37"/>
    <p:sldId id="319" r:id="rId38"/>
    <p:sldId id="328" r:id="rId39"/>
    <p:sldId id="333" r:id="rId40"/>
    <p:sldId id="356" r:id="rId41"/>
    <p:sldId id="357" r:id="rId42"/>
    <p:sldId id="358" r:id="rId43"/>
    <p:sldId id="359" r:id="rId44"/>
    <p:sldId id="361" r:id="rId45"/>
    <p:sldId id="360" r:id="rId46"/>
    <p:sldId id="362" r:id="rId47"/>
    <p:sldId id="363" r:id="rId48"/>
    <p:sldId id="364" r:id="rId49"/>
    <p:sldId id="365" r:id="rId50"/>
    <p:sldId id="366" r:id="rId51"/>
    <p:sldId id="367" r:id="rId52"/>
    <p:sldId id="368" r:id="rId53"/>
    <p:sldId id="369" r:id="rId54"/>
    <p:sldId id="370" r:id="rId55"/>
    <p:sldId id="371" r:id="rId56"/>
    <p:sldId id="372" r:id="rId57"/>
    <p:sldId id="373" r:id="rId58"/>
    <p:sldId id="374" r:id="rId59"/>
    <p:sldId id="375" r:id="rId60"/>
    <p:sldId id="376" r:id="rId61"/>
    <p:sldId id="377" r:id="rId62"/>
    <p:sldId id="378" r:id="rId63"/>
    <p:sldId id="379" r:id="rId64"/>
    <p:sldId id="380" r:id="rId65"/>
    <p:sldId id="381" r:id="rId66"/>
    <p:sldId id="382" r:id="rId67"/>
    <p:sldId id="383" r:id="rId68"/>
    <p:sldId id="384" r:id="rId69"/>
    <p:sldId id="385" r:id="rId70"/>
    <p:sldId id="386" r:id="rId71"/>
    <p:sldId id="387" r:id="rId72"/>
    <p:sldId id="388" r:id="rId73"/>
    <p:sldId id="389" r:id="rId74"/>
    <p:sldId id="390" r:id="rId75"/>
    <p:sldId id="391" r:id="rId76"/>
    <p:sldId id="392" r:id="rId77"/>
    <p:sldId id="393" r:id="rId78"/>
    <p:sldId id="394" r:id="rId79"/>
    <p:sldId id="395" r:id="rId80"/>
    <p:sldId id="396" r:id="rId81"/>
    <p:sldId id="397" r:id="rId82"/>
    <p:sldId id="398" r:id="rId83"/>
    <p:sldId id="399" r:id="rId84"/>
    <p:sldId id="400" r:id="rId85"/>
    <p:sldId id="401" r:id="rId86"/>
    <p:sldId id="402" r:id="rId87"/>
    <p:sldId id="403" r:id="rId88"/>
    <p:sldId id="404" r:id="rId89"/>
    <p:sldId id="405" r:id="rId90"/>
    <p:sldId id="406" r:id="rId91"/>
    <p:sldId id="407" r:id="rId92"/>
    <p:sldId id="408" r:id="rId93"/>
    <p:sldId id="409" r:id="rId94"/>
    <p:sldId id="410" r:id="rId95"/>
    <p:sldId id="411" r:id="rId96"/>
    <p:sldId id="412" r:id="rId97"/>
    <p:sldId id="413" r:id="rId98"/>
    <p:sldId id="414" r:id="rId99"/>
    <p:sldId id="415" r:id="rId100"/>
    <p:sldId id="416" r:id="rId101"/>
    <p:sldId id="417" r:id="rId102"/>
    <p:sldId id="418" r:id="rId103"/>
    <p:sldId id="419" r:id="rId104"/>
    <p:sldId id="420" r:id="rId105"/>
    <p:sldId id="421" r:id="rId106"/>
    <p:sldId id="424" r:id="rId107"/>
    <p:sldId id="425" r:id="rId108"/>
    <p:sldId id="426" r:id="rId109"/>
    <p:sldId id="427" r:id="rId110"/>
    <p:sldId id="428" r:id="rId111"/>
    <p:sldId id="429" r:id="rId112"/>
    <p:sldId id="430" r:id="rId113"/>
    <p:sldId id="431" r:id="rId114"/>
    <p:sldId id="432" r:id="rId115"/>
    <p:sldId id="339" r:id="rId116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19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viewProps" Target="viewProps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0.409680859008537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A0-410B-9CBD-1E916B2F46A5}"/>
                </c:ext>
              </c:extLst>
            </c:dLbl>
            <c:dLbl>
              <c:idx val="1"/>
              <c:layout>
                <c:manualLayout>
                  <c:x val="1.3888888888888888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A0-410B-9CBD-1E916B2F46A5}"/>
                </c:ext>
              </c:extLst>
            </c:dLbl>
            <c:dLbl>
              <c:idx val="2"/>
              <c:layout>
                <c:manualLayout>
                  <c:x val="6.1728395061728392E-3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A0-410B-9CBD-1E916B2F46A5}"/>
                </c:ext>
              </c:extLst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A0-410B-9CBD-1E916B2F46A5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A0-410B-9CBD-1E916B2F46A5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A0-410B-9CBD-1E916B2F4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</c:v>
                </c:pt>
                <c:pt idx="1">
                  <c:v>2018 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172.13570000000001</c:v>
                </c:pt>
                <c:pt idx="1">
                  <c:v>176.8</c:v>
                </c:pt>
                <c:pt idx="2">
                  <c:v>181.5</c:v>
                </c:pt>
                <c:pt idx="3">
                  <c:v>186.4</c:v>
                </c:pt>
                <c:pt idx="4">
                  <c:v>191.6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A0-410B-9CBD-1E916B2F46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1911040"/>
        <c:axId val="61911808"/>
        <c:axId val="0"/>
      </c:bar3DChart>
      <c:catAx>
        <c:axId val="61911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1911808"/>
        <c:crosses val="autoZero"/>
        <c:auto val="1"/>
        <c:lblAlgn val="ctr"/>
        <c:lblOffset val="100"/>
        <c:noMultiLvlLbl val="0"/>
      </c:catAx>
      <c:valAx>
        <c:axId val="61911808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1911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2.6397363270495189E-2"/>
          <c:y val="3.10679548315970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693"/>
          <c:y val="0.16202264617431977"/>
          <c:w val="0.21497824944500593"/>
          <c:h val="0.7258448689764048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0090161194652734"/>
                  <c:y val="-0.3055015558440373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Налоговые и неналоговые </a:t>
                    </a:r>
                    <a:r>
                      <a:rPr lang="ru-RU" sz="1400" dirty="0" smtClean="0"/>
                      <a:t>доходы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4 741,5 </a:t>
                    </a:r>
                    <a:r>
                      <a:rPr lang="ru-RU" sz="1400" dirty="0" smtClean="0"/>
                      <a:t>(55%)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6F-4764-ACA6-8CE9EB068027}"/>
                </c:ext>
              </c:extLst>
            </c:dLbl>
            <c:dLbl>
              <c:idx val="1"/>
              <c:layout>
                <c:manualLayout>
                  <c:x val="-0.21777121294967086"/>
                  <c:y val="-5.695832490720387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Межбюджетные </a:t>
                    </a:r>
                    <a:r>
                      <a:rPr lang="ru-RU" sz="1400" dirty="0" smtClean="0"/>
                      <a:t>трансферты </a:t>
                    </a:r>
                  </a:p>
                  <a:p>
                    <a:endParaRPr lang="ru-RU" sz="1400" dirty="0" smtClean="0"/>
                  </a:p>
                  <a:p>
                    <a:r>
                      <a:rPr lang="ru-RU" sz="1400" b="1" dirty="0" smtClean="0"/>
                      <a:t>3 935,9 </a:t>
                    </a:r>
                    <a:r>
                      <a:rPr lang="ru-RU" sz="1400" dirty="0" smtClean="0"/>
                      <a:t>(45%) -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6F-4764-ACA6-8CE9EB0680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4741.5</c:v>
                </c:pt>
                <c:pt idx="1">
                  <c:v>3935.9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6F-4764-ACA6-8CE9EB068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46E-2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071201550312695"/>
                  <c:y val="2.316909425260514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Налоговые доходы </a:t>
                    </a:r>
                    <a:r>
                      <a:rPr lang="ru-RU" sz="1400" dirty="0" smtClean="0"/>
                      <a:t>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3 858,0 </a:t>
                    </a:r>
                    <a:r>
                      <a:rPr lang="ru-RU" sz="1400" dirty="0" smtClean="0"/>
                      <a:t>(81%)</a:t>
                    </a:r>
                    <a:endParaRPr lang="ru-RU" sz="12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42-4604-968E-FF27DBC27DB7}"/>
                </c:ext>
              </c:extLst>
            </c:dLbl>
            <c:dLbl>
              <c:idx val="1"/>
              <c:layout>
                <c:manualLayout>
                  <c:x val="0.22237201322325537"/>
                  <c:y val="5.097200735573138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Неналоговые </a:t>
                    </a:r>
                    <a:r>
                      <a:rPr lang="ru-RU" sz="1400" dirty="0" smtClean="0"/>
                      <a:t>доходы </a:t>
                    </a:r>
                  </a:p>
                  <a:p>
                    <a:endParaRPr lang="ru-RU" sz="1400" dirty="0" smtClean="0"/>
                  </a:p>
                  <a:p>
                    <a:endParaRPr lang="ru-RU" sz="1400" b="1" dirty="0" smtClean="0"/>
                  </a:p>
                  <a:p>
                    <a:r>
                      <a:rPr lang="ru-RU" sz="1600" b="1" dirty="0" smtClean="0"/>
                      <a:t>883,5</a:t>
                    </a:r>
                    <a:r>
                      <a:rPr lang="ru-RU" sz="1400" dirty="0" smtClean="0"/>
                      <a:t> (19%)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42-4604-968E-FF27DBC27D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3838</c:v>
                </c:pt>
                <c:pt idx="1">
                  <c:v>883.5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42-4604-968E-FF27DBC27D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 доходов 2019 года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4816827771155016E-2"/>
          <c:y val="1.30637245741688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6371760601886109"/>
          <c:y val="0.2614018713699735"/>
          <c:w val="0.65722878705032939"/>
          <c:h val="0.60763754713312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476721158174795"/>
                  <c:y val="-0.100155221735294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НДФЛ</a:t>
                    </a:r>
                  </a:p>
                  <a:p>
                    <a:r>
                      <a:rPr lang="ru-RU" sz="1600" b="1" dirty="0" smtClean="0"/>
                      <a:t>1 467,6 </a:t>
                    </a:r>
                    <a:r>
                      <a:rPr lang="ru-RU" sz="1600" dirty="0" smtClean="0"/>
                      <a:t>(38%)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58-418C-986F-C5AFEAEF31E1}"/>
                </c:ext>
              </c:extLst>
            </c:dLbl>
            <c:dLbl>
              <c:idx val="1"/>
              <c:layout>
                <c:manualLayout>
                  <c:x val="0.22390561331445033"/>
                  <c:y val="-2.395016171930959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Акцизы на </a:t>
                    </a:r>
                    <a:r>
                      <a:rPr lang="ru-RU" sz="1600" dirty="0" smtClean="0"/>
                      <a:t>нефтепродукты</a:t>
                    </a:r>
                  </a:p>
                  <a:p>
                    <a:r>
                      <a:rPr lang="ru-RU" sz="1600" b="1" dirty="0" smtClean="0"/>
                      <a:t>99,6</a:t>
                    </a:r>
                    <a:r>
                      <a:rPr lang="ru-RU" sz="1600" dirty="0" smtClean="0"/>
                      <a:t> (2%)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58-418C-986F-C5AFEAEF31E1}"/>
                </c:ext>
              </c:extLst>
            </c:dLbl>
            <c:dLbl>
              <c:idx val="2"/>
              <c:layout>
                <c:manualLayout>
                  <c:x val="0.1778976105786044"/>
                  <c:y val="0.10886437145140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УСН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420,0</a:t>
                    </a:r>
                    <a:r>
                      <a:rPr lang="ru-RU" sz="1600" dirty="0" smtClean="0"/>
                      <a:t> (11%)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58-418C-986F-C5AFEAEF31E1}"/>
                </c:ext>
              </c:extLst>
            </c:dLbl>
            <c:dLbl>
              <c:idx val="3"/>
              <c:layout>
                <c:manualLayout>
                  <c:x val="0.10121748526294841"/>
                  <c:y val="0.1654738446061389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ЕНВД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75,0</a:t>
                    </a:r>
                    <a:r>
                      <a:rPr lang="ru-RU" sz="1600" dirty="0" smtClean="0"/>
                      <a:t> (2%)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58-418C-986F-C5AFEAEF31E1}"/>
                </c:ext>
              </c:extLst>
            </c:dLbl>
            <c:dLbl>
              <c:idx val="4"/>
              <c:layout>
                <c:manualLayout>
                  <c:x val="-7.2079325042071374E-2"/>
                  <c:y val="0.1545874074609983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Патент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33,0</a:t>
                    </a:r>
                    <a:r>
                      <a:rPr lang="ru-RU" sz="1600" dirty="0" smtClean="0"/>
                      <a:t> (1%)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58-418C-986F-C5AFEAEF31E1}"/>
                </c:ext>
              </c:extLst>
            </c:dLbl>
            <c:dLbl>
              <c:idx val="5"/>
              <c:layout>
                <c:manualLayout>
                  <c:x val="-0.29905201778299884"/>
                  <c:y val="7.185048515792880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Налог на имущество </a:t>
                    </a:r>
                    <a:r>
                      <a:rPr lang="ru-RU" sz="1600" dirty="0" err="1"/>
                      <a:t>физ.лиц</a:t>
                    </a:r>
                    <a:r>
                      <a:rPr lang="ru-RU" sz="1600" dirty="0"/>
                      <a:t>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150,0</a:t>
                    </a:r>
                    <a:r>
                      <a:rPr lang="ru-RU" sz="1600" dirty="0" smtClean="0"/>
                      <a:t> (4%)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58-418C-986F-C5AFEAEF31E1}"/>
                </c:ext>
              </c:extLst>
            </c:dLbl>
            <c:dLbl>
              <c:idx val="6"/>
              <c:layout>
                <c:manualLayout>
                  <c:x val="-0.22264443856228988"/>
                  <c:y val="-9.362353088816526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Земельный налог </a:t>
                    </a:r>
                    <a:r>
                      <a:rPr lang="ru-RU" sz="1600" dirty="0" err="1" smtClean="0"/>
                      <a:t>юр.лиц</a:t>
                    </a:r>
                    <a:r>
                      <a:rPr lang="ru-RU" sz="1600" dirty="0" smtClean="0"/>
                      <a:t> </a:t>
                    </a:r>
                  </a:p>
                  <a:p>
                    <a:r>
                      <a:rPr lang="ru-RU" sz="1600" b="1" dirty="0" smtClean="0"/>
                      <a:t>1 382,8 </a:t>
                    </a:r>
                    <a:r>
                      <a:rPr lang="ru-RU" sz="1600" b="0" dirty="0" smtClean="0"/>
                      <a:t>(36%)</a:t>
                    </a:r>
                    <a:endParaRPr lang="ru-RU" b="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58-418C-986F-C5AFEAEF31E1}"/>
                </c:ext>
              </c:extLst>
            </c:dLbl>
            <c:dLbl>
              <c:idx val="7"/>
              <c:layout>
                <c:manualLayout>
                  <c:x val="-0.1349568080251482"/>
                  <c:y val="-0.1916014651944318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Земельный налог </a:t>
                    </a:r>
                    <a:r>
                      <a:rPr lang="ru-RU" sz="1600" dirty="0" err="1" smtClean="0"/>
                      <a:t>физ.лиц</a:t>
                    </a:r>
                    <a:r>
                      <a:rPr lang="ru-RU" sz="1600" dirty="0" smtClean="0"/>
                      <a:t> </a:t>
                    </a:r>
                  </a:p>
                  <a:p>
                    <a:r>
                      <a:rPr lang="ru-RU" sz="1600" b="1" dirty="0" smtClean="0"/>
                      <a:t>200,0</a:t>
                    </a:r>
                    <a:r>
                      <a:rPr lang="ru-RU" sz="1600" dirty="0" smtClean="0"/>
                      <a:t> (5%)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58-418C-986F-C5AFEAEF31E1}"/>
                </c:ext>
              </c:extLst>
            </c:dLbl>
            <c:dLbl>
              <c:idx val="8"/>
              <c:layout>
                <c:manualLayout>
                  <c:x val="0.15642720930187631"/>
                  <c:y val="-0.2046650183286455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Госпошлина </a:t>
                    </a:r>
                    <a:endParaRPr lang="ru-RU" sz="1600" dirty="0" smtClean="0"/>
                  </a:p>
                  <a:p>
                    <a:r>
                      <a:rPr lang="ru-RU" sz="1600" b="1" dirty="0" smtClean="0"/>
                      <a:t>30,0</a:t>
                    </a:r>
                    <a:r>
                      <a:rPr lang="ru-RU" sz="1600" dirty="0" smtClean="0"/>
                      <a:t> (1%)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58-418C-986F-C5AFEAEF3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УСН</c:v>
                </c:pt>
                <c:pt idx="3">
                  <c:v>ЕНВД</c:v>
                </c:pt>
                <c:pt idx="4">
                  <c:v>Патент</c:v>
                </c:pt>
                <c:pt idx="5">
                  <c:v>Налог на имущество физ.лиц</c:v>
                </c:pt>
                <c:pt idx="6">
                  <c:v>Земельный налог юр.л.</c:v>
                </c:pt>
                <c:pt idx="7">
                  <c:v>Земельный налог физ.л.</c:v>
                </c:pt>
                <c:pt idx="8">
                  <c:v>Госпошлина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1438</c:v>
                </c:pt>
                <c:pt idx="1">
                  <c:v>109.2</c:v>
                </c:pt>
                <c:pt idx="2">
                  <c:v>420</c:v>
                </c:pt>
                <c:pt idx="3">
                  <c:v>75</c:v>
                </c:pt>
                <c:pt idx="4">
                  <c:v>33</c:v>
                </c:pt>
                <c:pt idx="5">
                  <c:v>150</c:v>
                </c:pt>
                <c:pt idx="6">
                  <c:v>1382.8</c:v>
                </c:pt>
                <c:pt idx="7">
                  <c:v>200</c:v>
                </c:pt>
                <c:pt idx="8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B58-418C-986F-C5AFEAEF3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</a:t>
            </a:r>
            <a:r>
              <a:rPr kumimoji="0" lang="ru-RU" sz="14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неналоговых до</a:t>
            </a: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 2019 года</a:t>
            </a:r>
            <a:endParaRPr kumimoji="0"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4.4785228363921646E-2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9291761741821931"/>
                  <c:y val="1.50559151964144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Дивиденды</a:t>
                    </a:r>
                  </a:p>
                  <a:p>
                    <a:r>
                      <a:rPr lang="ru-RU" sz="1600" b="1" dirty="0" smtClean="0"/>
                      <a:t>1,5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08-4F2A-8617-3742C45716CD}"/>
                </c:ext>
              </c:extLst>
            </c:dLbl>
            <c:dLbl>
              <c:idx val="1"/>
              <c:layout>
                <c:manualLayout>
                  <c:x val="-0.23604363539056331"/>
                  <c:y val="-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Аренда </a:t>
                    </a:r>
                    <a:r>
                      <a:rPr lang="ru-RU" sz="1200" b="1" dirty="0" smtClean="0"/>
                      <a:t>земли</a:t>
                    </a:r>
                  </a:p>
                  <a:p>
                    <a:endParaRPr lang="ru-RU" sz="1200" b="1" dirty="0" smtClean="0"/>
                  </a:p>
                  <a:p>
                    <a:r>
                      <a:rPr lang="ru-RU" sz="1600" b="1" dirty="0" smtClean="0"/>
                      <a:t>440,0 (50%)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08-4F2A-8617-3742C45716CD}"/>
                </c:ext>
              </c:extLst>
            </c:dLbl>
            <c:dLbl>
              <c:idx val="2"/>
              <c:layout>
                <c:manualLayout>
                  <c:x val="0.12115440720439435"/>
                  <c:y val="-0.1548610113781396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Аренда </a:t>
                    </a:r>
                    <a:r>
                      <a:rPr lang="ru-RU" sz="1200" b="1" dirty="0" smtClean="0"/>
                      <a:t>имущества</a:t>
                    </a:r>
                  </a:p>
                  <a:p>
                    <a:r>
                      <a:rPr lang="ru-RU" sz="1600" b="1" dirty="0" smtClean="0"/>
                      <a:t>70,0 (8%)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08-4F2A-8617-3742C45716CD}"/>
                </c:ext>
              </c:extLst>
            </c:dLbl>
            <c:dLbl>
              <c:idx val="3"/>
              <c:layout>
                <c:manualLayout>
                  <c:x val="0.16562880984904541"/>
                  <c:y val="-9.89388712907238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Платежи от </a:t>
                    </a:r>
                    <a:r>
                      <a:rPr lang="ru-RU" b="1" dirty="0" smtClean="0"/>
                      <a:t>МУП</a:t>
                    </a:r>
                  </a:p>
                  <a:p>
                    <a:r>
                      <a:rPr lang="ru-RU" sz="1600" b="1" dirty="0" smtClean="0"/>
                      <a:t>0,7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08-4F2A-8617-3742C45716CD}"/>
                </c:ext>
              </c:extLst>
            </c:dLbl>
            <c:dLbl>
              <c:idx val="4"/>
              <c:layout>
                <c:manualLayout>
                  <c:x val="0.23157361377042471"/>
                  <c:y val="-3.871521050506584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 err="1"/>
                      <a:t>Найм</a:t>
                    </a:r>
                    <a:r>
                      <a:rPr lang="ru-RU" sz="1200" b="1" dirty="0"/>
                      <a:t>, </a:t>
                    </a:r>
                    <a:r>
                      <a:rPr lang="ru-RU" sz="1200" b="1" dirty="0" smtClean="0"/>
                      <a:t>реклама</a:t>
                    </a:r>
                  </a:p>
                  <a:p>
                    <a:r>
                      <a:rPr lang="ru-RU" sz="1600" b="1" dirty="0" smtClean="0"/>
                      <a:t>40,0 (5%)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08-4F2A-8617-3742C45716CD}"/>
                </c:ext>
              </c:extLst>
            </c:dLbl>
            <c:dLbl>
              <c:idx val="5"/>
              <c:layout>
                <c:manualLayout>
                  <c:x val="0.2392414934704864"/>
                  <c:y val="6.2374505813717174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Плата за негативное воздействие </a:t>
                    </a:r>
                    <a:endParaRPr lang="ru-RU" sz="1200" b="1" dirty="0" smtClean="0"/>
                  </a:p>
                  <a:p>
                    <a:r>
                      <a:rPr lang="ru-RU" sz="1600" b="1" dirty="0" smtClean="0"/>
                      <a:t>3,0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08-4F2A-8617-3742C45716CD}"/>
                </c:ext>
              </c:extLst>
            </c:dLbl>
            <c:dLbl>
              <c:idx val="6"/>
              <c:layout>
                <c:manualLayout>
                  <c:x val="0.20396881212891713"/>
                  <c:y val="0.1591623627185055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Продажа </a:t>
                    </a:r>
                    <a:r>
                      <a:rPr lang="ru-RU" b="1" dirty="0" smtClean="0"/>
                      <a:t>имущества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b="1" dirty="0" smtClean="0"/>
                      <a:t> </a:t>
                    </a:r>
                    <a:r>
                      <a:rPr lang="ru-RU" sz="1600" b="1" dirty="0" smtClean="0"/>
                      <a:t>217,6 </a:t>
                    </a:r>
                    <a:r>
                      <a:rPr lang="en-US" sz="1600" b="1" dirty="0" smtClean="0"/>
                      <a:t>(</a:t>
                    </a:r>
                    <a:r>
                      <a:rPr lang="ru-RU" sz="1600" b="1" dirty="0" smtClean="0"/>
                      <a:t>25%</a:t>
                    </a:r>
                    <a:r>
                      <a:rPr lang="en-US" sz="1600" b="1" dirty="0" smtClean="0"/>
                      <a:t>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508-4F2A-8617-3742C45716CD}"/>
                </c:ext>
              </c:extLst>
            </c:dLbl>
            <c:dLbl>
              <c:idx val="7"/>
              <c:layout>
                <c:manualLayout>
                  <c:x val="0.14109120838992767"/>
                  <c:y val="0.1634642221325002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Продажа земли (с </a:t>
                    </a:r>
                    <a:r>
                      <a:rPr lang="ru-RU" b="1" dirty="0" err="1"/>
                      <a:t>дорезками</a:t>
                    </a:r>
                    <a:r>
                      <a:rPr lang="ru-RU" b="1" dirty="0" smtClean="0"/>
                      <a:t>) </a:t>
                    </a:r>
                  </a:p>
                  <a:p>
                    <a:r>
                      <a:rPr lang="ru-RU" sz="1600" b="1" dirty="0" smtClean="0"/>
                      <a:t>90,0 (10%)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08-4F2A-8617-3742C45716CD}"/>
                </c:ext>
              </c:extLst>
            </c:dLbl>
            <c:dLbl>
              <c:idx val="8"/>
              <c:layout>
                <c:manualLayout>
                  <c:x val="9.2016005471691961E-3"/>
                  <c:y val="0.191425207497270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Штрафы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13,2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08-4F2A-8617-3742C45716CD}"/>
                </c:ext>
              </c:extLst>
            </c:dLbl>
            <c:dLbl>
              <c:idx val="9"/>
              <c:layout>
                <c:manualLayout>
                  <c:x val="-0.1778976105786044"/>
                  <c:y val="0.1613133771044409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платежи (вырубка и проч</a:t>
                    </a:r>
                    <a:r>
                      <a:rPr lang="ru-RU" b="1" dirty="0" smtClean="0"/>
                      <a:t>.)</a:t>
                    </a:r>
                  </a:p>
                  <a:p>
                    <a:r>
                      <a:rPr lang="ru-RU" sz="1600" b="1" dirty="0" smtClean="0"/>
                      <a:t>7,5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508-4F2A-8617-3742C45716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Дивиденды</c:v>
                </c:pt>
                <c:pt idx="1">
                  <c:v>Аренда земли</c:v>
                </c:pt>
                <c:pt idx="2">
                  <c:v>Аренда имущества</c:v>
                </c:pt>
                <c:pt idx="3">
                  <c:v>Платежи от МУП</c:v>
                </c:pt>
                <c:pt idx="4">
                  <c:v>Найм, реклама</c:v>
                </c:pt>
                <c:pt idx="5">
                  <c:v>Плата за негативное воздействие</c:v>
                </c:pt>
                <c:pt idx="6">
                  <c:v>Продажа имущества</c:v>
                </c:pt>
                <c:pt idx="7">
                  <c:v>Продажа земли (с дорезками)</c:v>
                </c:pt>
                <c:pt idx="8">
                  <c:v>Штрафы</c:v>
                </c:pt>
                <c:pt idx="9">
                  <c:v>Прочие платежи (вырубка и проч.)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1.4789999999999996</c:v>
                </c:pt>
                <c:pt idx="1">
                  <c:v>440</c:v>
                </c:pt>
                <c:pt idx="2">
                  <c:v>70</c:v>
                </c:pt>
                <c:pt idx="3">
                  <c:v>0.70000000000000018</c:v>
                </c:pt>
                <c:pt idx="4">
                  <c:v>40</c:v>
                </c:pt>
                <c:pt idx="5">
                  <c:v>3</c:v>
                </c:pt>
                <c:pt idx="6">
                  <c:v>217.6</c:v>
                </c:pt>
                <c:pt idx="7">
                  <c:v>90</c:v>
                </c:pt>
                <c:pt idx="8">
                  <c:v>13.2</c:v>
                </c:pt>
                <c:pt idx="9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08-4F2A-8617-3742C45716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AD-4148-992F-B19A6CAB90C2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AD-4148-992F-B19A6CAB90C2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AD-4148-992F-B19A6CAB90C2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AD-4148-992F-B19A6CAB90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 formatCode="#,##0.00">
                  <c:v>1227.3</c:v>
                </c:pt>
                <c:pt idx="1">
                  <c:v>1519.8</c:v>
                </c:pt>
                <c:pt idx="2">
                  <c:v>1467.6</c:v>
                </c:pt>
                <c:pt idx="3">
                  <c:v>1519</c:v>
                </c:pt>
                <c:pt idx="4">
                  <c:v>1638.8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AD-4148-992F-B19A6CAB90C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AD-4148-992F-B19A6CAB90C2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AD-4148-992F-B19A6CAB90C2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AD-4148-992F-B19A6CAB90C2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AD-4148-992F-B19A6CAB90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 formatCode="General">
                  <c:v>580.20000000000005</c:v>
                </c:pt>
                <c:pt idx="1">
                  <c:v>566.79999999999995</c:v>
                </c:pt>
                <c:pt idx="2">
                  <c:v>555.17899999999997</c:v>
                </c:pt>
                <c:pt idx="3">
                  <c:v>555.17899999999997</c:v>
                </c:pt>
                <c:pt idx="4">
                  <c:v>555.17899999999997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3AD-4148-992F-B19A6CAB90C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AD-4148-992F-B19A6CAB90C2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AD-4148-992F-B19A6CAB90C2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3AD-4148-992F-B19A6CAB90C2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3AD-4148-992F-B19A6CAB90C2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3AD-4148-992F-B19A6CAB90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 formatCode="#,##0.00">
                  <c:v>1515.9</c:v>
                </c:pt>
                <c:pt idx="1">
                  <c:v>1465.1</c:v>
                </c:pt>
                <c:pt idx="2">
                  <c:v>1732.7357</c:v>
                </c:pt>
                <c:pt idx="3">
                  <c:v>1701.8505</c:v>
                </c:pt>
                <c:pt idx="4">
                  <c:v>1710.0643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3AD-4148-992F-B19A6CAB90C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3AD-4148-992F-B19A6CAB90C2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3AD-4148-992F-B19A6CAB90C2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3AD-4148-992F-B19A6CAB90C2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3AD-4148-992F-B19A6CAB90C2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3AD-4148-992F-B19A6CAB90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Лист1!$E$2:$E$6</c:f>
              <c:numCache>
                <c:formatCode>0.0</c:formatCode>
                <c:ptCount val="5"/>
                <c:pt idx="0" formatCode="General">
                  <c:v>409.5</c:v>
                </c:pt>
                <c:pt idx="1">
                  <c:v>472</c:v>
                </c:pt>
                <c:pt idx="2">
                  <c:v>528</c:v>
                </c:pt>
                <c:pt idx="3">
                  <c:v>546</c:v>
                </c:pt>
                <c:pt idx="4">
                  <c:v>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13AD-4148-992F-B19A6CAB90C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3AD-4148-992F-B19A6CAB90C2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3AD-4148-992F-B19A6CAB90C2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3AD-4148-992F-B19A6CAB90C2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3AD-4148-992F-B19A6CAB90C2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3AD-4148-992F-B19A6CAB90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Лист1!$F$2:$F$6</c:f>
              <c:numCache>
                <c:formatCode>0.0</c:formatCode>
                <c:ptCount val="5"/>
                <c:pt idx="0" formatCode="General">
                  <c:v>188</c:v>
                </c:pt>
                <c:pt idx="1">
                  <c:v>353.7</c:v>
                </c:pt>
                <c:pt idx="2">
                  <c:v>307.66370000000001</c:v>
                </c:pt>
                <c:pt idx="3">
                  <c:v>100.05</c:v>
                </c:pt>
                <c:pt idx="4">
                  <c:v>95.05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3AD-4148-992F-B19A6CAB90C2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3AD-4148-992F-B19A6CAB90C2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3AD-4148-992F-B19A6CAB90C2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3AD-4148-992F-B19A6CAB90C2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3AD-4148-992F-B19A6CAB90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Лист1!$G$2:$G$6</c:f>
              <c:numCache>
                <c:formatCode>0.0</c:formatCode>
                <c:ptCount val="5"/>
                <c:pt idx="0" formatCode="General">
                  <c:v>89.2</c:v>
                </c:pt>
                <c:pt idx="1">
                  <c:v>96.314999999999998</c:v>
                </c:pt>
                <c:pt idx="2">
                  <c:v>99.6</c:v>
                </c:pt>
                <c:pt idx="3">
                  <c:v>99.6</c:v>
                </c:pt>
                <c:pt idx="4">
                  <c:v>99.6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13AD-4148-992F-B19A6CAB90C2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3AD-4148-992F-B19A6CAB90C2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3AD-4148-992F-B19A6CAB90C2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3AD-4148-992F-B19A6CAB90C2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3AD-4148-992F-B19A6CAB90C2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3AD-4148-992F-B19A6CAB90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Лист1!$H$2:$H$6</c:f>
              <c:numCache>
                <c:formatCode>0.0</c:formatCode>
                <c:ptCount val="5"/>
                <c:pt idx="0" formatCode="General">
                  <c:v>120.2</c:v>
                </c:pt>
                <c:pt idx="1">
                  <c:v>117.7</c:v>
                </c:pt>
                <c:pt idx="2">
                  <c:v>50.7</c:v>
                </c:pt>
                <c:pt idx="3">
                  <c:v>50.9</c:v>
                </c:pt>
                <c:pt idx="4">
                  <c:v>50.9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13AD-4148-992F-B19A6CAB90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847104"/>
        <c:axId val="44848640"/>
        <c:axId val="0"/>
      </c:bar3DChart>
      <c:catAx>
        <c:axId val="448471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848640"/>
        <c:crosses val="autoZero"/>
        <c:auto val="1"/>
        <c:lblAlgn val="ctr"/>
        <c:lblOffset val="100"/>
        <c:noMultiLvlLbl val="0"/>
      </c:catAx>
      <c:valAx>
        <c:axId val="4484864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847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8518518518518517E-2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96-4CCB-8E76-3E5AA5543F8B}"/>
                </c:ext>
              </c:extLst>
            </c:dLbl>
            <c:dLbl>
              <c:idx val="1"/>
              <c:layout>
                <c:manualLayout>
                  <c:x val="8.4876543209876545E-2"/>
                  <c:y val="-1.1741150279211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96-4CCB-8E76-3E5AA5543F8B}"/>
                </c:ext>
              </c:extLst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96-4CCB-8E76-3E5AA5543F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план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24132</c:v>
                </c:pt>
                <c:pt idx="1">
                  <c:v>27007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96-4CCB-8E76-3E5AA5543F8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 (городские округа)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539625322997416E-2"/>
                  <c:y val="-4.6343587188991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96-4CCB-8E76-3E5AA5543F8B}"/>
                </c:ext>
              </c:extLst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96-4CCB-8E76-3E5AA5543F8B}"/>
                </c:ext>
              </c:extLst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96-4CCB-8E76-3E5AA5543F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план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17733</c:v>
                </c:pt>
                <c:pt idx="1">
                  <c:v>20366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96-4CCB-8E76-3E5AA5543F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696320"/>
        <c:axId val="44697856"/>
        <c:axId val="0"/>
      </c:bar3DChart>
      <c:catAx>
        <c:axId val="44696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697856"/>
        <c:crosses val="autoZero"/>
        <c:auto val="1"/>
        <c:lblAlgn val="ctr"/>
        <c:lblOffset val="100"/>
        <c:noMultiLvlLbl val="0"/>
      </c:catAx>
      <c:valAx>
        <c:axId val="446978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69632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B0-4426-B6EB-D44AA00A16E0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B0-4426-B6EB-D44AA00A16E0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B0-4426-B6EB-D44AA00A16E0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B0-4426-B6EB-D44AA00A1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435.8</c:v>
                </c:pt>
                <c:pt idx="1">
                  <c:v>744.7</c:v>
                </c:pt>
                <c:pt idx="2">
                  <c:v>887.7</c:v>
                </c:pt>
                <c:pt idx="3">
                  <c:v>139.5</c:v>
                </c:pt>
                <c:pt idx="4">
                  <c:v>106.7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B0-4426-B6EB-D44AA00A16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B0-4426-B6EB-D44AA00A16E0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B0-4426-B6EB-D44AA00A16E0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DB0-4426-B6EB-D44AA00A16E0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B0-4426-B6EB-D44AA00A1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2460.3000000000002</c:v>
                </c:pt>
                <c:pt idx="1">
                  <c:v>2812.4</c:v>
                </c:pt>
                <c:pt idx="2">
                  <c:v>2848.2</c:v>
                </c:pt>
                <c:pt idx="3">
                  <c:v>2813.8</c:v>
                </c:pt>
                <c:pt idx="4">
                  <c:v>2812.8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DB0-4426-B6EB-D44AA00A16E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B0-4426-B6EB-D44AA00A16E0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DB0-4426-B6EB-D44AA00A16E0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DB0-4426-B6EB-D44AA00A16E0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DB0-4426-B6EB-D44AA00A1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104.3</c:v>
                </c:pt>
                <c:pt idx="1">
                  <c:v>16.399999999999999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DB0-4426-B6EB-D44AA00A16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152512"/>
        <c:axId val="45187072"/>
        <c:axId val="0"/>
      </c:bar3DChart>
      <c:catAx>
        <c:axId val="45152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187072"/>
        <c:crosses val="autoZero"/>
        <c:auto val="1"/>
        <c:lblAlgn val="ctr"/>
        <c:lblOffset val="100"/>
        <c:noMultiLvlLbl val="0"/>
      </c:catAx>
      <c:valAx>
        <c:axId val="4518707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152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4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                                     Структура </a:t>
            </a:r>
            <a:r>
              <a:rPr kumimoji="0" lang="ru-RU" sz="14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расходов бюджета 2019 года</a:t>
            </a:r>
            <a:endParaRPr kumimoji="0" lang="ru-RU" sz="14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4E-4"/>
          <c:y val="1.290507016835528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8461260537174"/>
          <c:y val="0.17051611474063863"/>
          <c:w val="0.43555969399485711"/>
          <c:h val="0.6108642061451169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8783282744656308"/>
                  <c:y val="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Общегосударственные расходы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1 048,8 (12%)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49-4B90-99EC-C8D7CCA46256}"/>
                </c:ext>
              </c:extLst>
            </c:dLbl>
            <c:dLbl>
              <c:idx val="1"/>
              <c:layout>
                <c:manualLayout>
                  <c:x val="-0.23770801413520412"/>
                  <c:y val="0.103240561346842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безопасность и правоохранительная деятельность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55,9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49-4B90-99EC-C8D7CCA46256}"/>
                </c:ext>
              </c:extLst>
            </c:dLbl>
            <c:dLbl>
              <c:idx val="2"/>
              <c:layout>
                <c:manualLayout>
                  <c:x val="-0.25516098695256534"/>
                  <c:y val="-3.656453483488282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Национальная </a:t>
                    </a:r>
                    <a:r>
                      <a:rPr lang="ru-RU" b="1" dirty="0" smtClean="0"/>
                      <a:t>экономика</a:t>
                    </a:r>
                  </a:p>
                  <a:p>
                    <a:r>
                      <a:rPr lang="ru-RU" sz="1600" b="1" dirty="0" smtClean="0"/>
                      <a:t>732,3 (8%)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49-4B90-99EC-C8D7CCA46256}"/>
                </c:ext>
              </c:extLst>
            </c:dLbl>
            <c:dLbl>
              <c:idx val="3"/>
              <c:layout>
                <c:manualLayout>
                  <c:x val="-0.23770801413520412"/>
                  <c:y val="-6.452585891540510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Жилищно-коммунальное </a:t>
                    </a:r>
                    <a:r>
                      <a:rPr lang="ru-RU" b="1" dirty="0" smtClean="0"/>
                      <a:t>хозяйство</a:t>
                    </a:r>
                  </a:p>
                  <a:p>
                    <a:r>
                      <a:rPr lang="ru-RU" sz="1600" b="1" dirty="0" smtClean="0"/>
                      <a:t>1 187,6 (13%)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49-4B90-99EC-C8D7CCA46256}"/>
                </c:ext>
              </c:extLst>
            </c:dLbl>
            <c:dLbl>
              <c:idx val="4"/>
              <c:layout>
                <c:manualLayout>
                  <c:x val="-0.16102813033137356"/>
                  <c:y val="-0.1527099969922041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Охрана окружающей среды </a:t>
                    </a:r>
                    <a:endParaRPr lang="ru-RU" b="1" dirty="0" smtClean="0"/>
                  </a:p>
                  <a:p>
                    <a:r>
                      <a:rPr lang="ru-RU" sz="1600" b="1" dirty="0" smtClean="0"/>
                      <a:t>15,8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49-4B90-99EC-C8D7CCA46256}"/>
                </c:ext>
              </c:extLst>
            </c:dLbl>
            <c:dLbl>
              <c:idx val="5"/>
              <c:layout>
                <c:manualLayout>
                  <c:x val="0.26377921568551671"/>
                  <c:y val="-0.1225981665993751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Образование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4 871,6 (54%)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49-4B90-99EC-C8D7CCA46256}"/>
                </c:ext>
              </c:extLst>
            </c:dLbl>
            <c:dLbl>
              <c:idx val="6"/>
              <c:layout>
                <c:manualLayout>
                  <c:x val="0.28678321705343984"/>
                  <c:y val="-4.516791494711973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Культура и </a:t>
                    </a:r>
                    <a:r>
                      <a:rPr lang="ru-RU" b="1" dirty="0" smtClean="0"/>
                      <a:t>кинематография </a:t>
                    </a:r>
                  </a:p>
                  <a:p>
                    <a:r>
                      <a:rPr lang="ru-RU" sz="1600" b="1" dirty="0" smtClean="0"/>
                      <a:t>549,2 (6%)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49-4B90-99EC-C8D7CCA46256}"/>
                </c:ext>
              </c:extLst>
            </c:dLbl>
            <c:dLbl>
              <c:idx val="7"/>
              <c:layout>
                <c:manualLayout>
                  <c:x val="0.25611121522954261"/>
                  <c:y val="6.88270408978948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Социальная </a:t>
                    </a:r>
                    <a:r>
                      <a:rPr lang="ru-RU" b="1" dirty="0" smtClean="0"/>
                      <a:t>политика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282,9 (3%)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49-4B90-99EC-C8D7CCA46256}"/>
                </c:ext>
              </c:extLst>
            </c:dLbl>
            <c:dLbl>
              <c:idx val="8"/>
              <c:layout>
                <c:manualLayout>
                  <c:x val="0.20396881212891713"/>
                  <c:y val="0.2024742847000740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Физическая культура и спорт 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235,1 (3%)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49-4B90-99EC-C8D7CCA46256}"/>
                </c:ext>
              </c:extLst>
            </c:dLbl>
            <c:dLbl>
              <c:idx val="9"/>
              <c:layout>
                <c:manualLayout>
                  <c:x val="1.8403080338425696E-2"/>
                  <c:y val="0.2279895729742765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Средства массовой информации  </a:t>
                    </a:r>
                    <a:endParaRPr lang="ru-RU" b="1" dirty="0" smtClean="0"/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54,6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49-4B90-99EC-C8D7CCA46256}"/>
                </c:ext>
              </c:extLst>
            </c:dLbl>
            <c:dLbl>
              <c:idx val="10"/>
              <c:layout>
                <c:manualLayout>
                  <c:x val="-0.13802400820753785"/>
                  <c:y val="0.2129336577778621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Обслуживание муниципального долга </a:t>
                    </a:r>
                    <a:endParaRPr lang="ru-RU" dirty="0" smtClean="0"/>
                  </a:p>
                  <a:p>
                    <a:r>
                      <a:rPr lang="ru-RU" sz="1400" dirty="0" smtClean="0"/>
                      <a:t>63,5 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49-4B90-99EC-C8D7CCA462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1048.8353999999999</c:v>
                </c:pt>
                <c:pt idx="1">
                  <c:v>55.856400000000001</c:v>
                </c:pt>
                <c:pt idx="2">
                  <c:v>732.31290000000001</c:v>
                </c:pt>
                <c:pt idx="3">
                  <c:v>1187.6401000000001</c:v>
                </c:pt>
                <c:pt idx="4">
                  <c:v>15.8</c:v>
                </c:pt>
                <c:pt idx="5">
                  <c:v>4871.6490999999996</c:v>
                </c:pt>
                <c:pt idx="6">
                  <c:v>549.23580000000004</c:v>
                </c:pt>
                <c:pt idx="7">
                  <c:v>282.91109999999998</c:v>
                </c:pt>
                <c:pt idx="8">
                  <c:v>235.1062</c:v>
                </c:pt>
                <c:pt idx="9">
                  <c:v>54.6</c:v>
                </c:pt>
                <c:pt idx="10">
                  <c:v>63.47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49-4B90-99EC-C8D7CCA46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4"/>
            <c:bubble3D val="0"/>
            <c:spPr>
              <a:solidFill>
                <a:srgbClr val="6E6FA6"/>
              </a:solidFill>
            </c:spPr>
            <c:extLst>
              <c:ext xmlns:c16="http://schemas.microsoft.com/office/drawing/2014/chart" uri="{C3380CC4-5D6E-409C-BE32-E72D297353CC}">
                <c16:uniqueId val="{00000001-0467-47F4-AABA-C72F544440F2}"/>
              </c:ext>
            </c:extLst>
          </c:dPt>
          <c:dLbls>
            <c:dLbl>
              <c:idx val="0"/>
              <c:layout>
                <c:manualLayout>
                  <c:x val="-0.36961447832074046"/>
                  <c:y val="-7.1653423112209694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высшего должностного </a:t>
                    </a:r>
                    <a:r>
                      <a:rPr lang="ru-RU" b="1" dirty="0" smtClean="0"/>
                      <a:t>лица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7,9 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67-47F4-AABA-C72F544440F2}"/>
                </c:ext>
              </c:extLst>
            </c:dLbl>
            <c:dLbl>
              <c:idx val="1"/>
              <c:layout>
                <c:manualLayout>
                  <c:x val="0.30499656253040114"/>
                  <c:y val="-9.5537897482946291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законодательных (представительных) </a:t>
                    </a:r>
                    <a:r>
                      <a:rPr lang="ru-RU" b="1" dirty="0" smtClean="0"/>
                      <a:t>органов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9,3 (1%)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67-47F4-AABA-C72F544440F2}"/>
                </c:ext>
              </c:extLst>
            </c:dLbl>
            <c:dLbl>
              <c:idx val="2"/>
              <c:layout>
                <c:manualLayout>
                  <c:x val="0.17750983716162952"/>
                  <c:y val="-3.1846592716739848E-2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Функционирование местных </a:t>
                    </a:r>
                    <a:r>
                      <a:rPr lang="ru-RU" b="1" dirty="0" smtClean="0"/>
                      <a:t>администраций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427,8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  (41%)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67-47F4-AABA-C72F544440F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67-47F4-AABA-C72F544440F2}"/>
                </c:ext>
              </c:extLst>
            </c:dLbl>
            <c:dLbl>
              <c:idx val="4"/>
              <c:layout>
                <c:manualLayout>
                  <c:x val="0.49988682166424159"/>
                  <c:y val="0.24680623516427785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Резервные </a:t>
                    </a:r>
                    <a:r>
                      <a:rPr lang="ru-RU" b="1" dirty="0" smtClean="0"/>
                      <a:t>фонды 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5,0 (1%)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67-47F4-AABA-C72F544440F2}"/>
                </c:ext>
              </c:extLst>
            </c:dLbl>
            <c:dLbl>
              <c:idx val="5"/>
              <c:layout>
                <c:manualLayout>
                  <c:x val="-0.18609959747617694"/>
                  <c:y val="0.15922982913824379"/>
                </c:manualLayout>
              </c:layout>
              <c:tx>
                <c:rich>
                  <a:bodyPr/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Другие общегосударственные </a:t>
                    </a:r>
                    <a:r>
                      <a:rPr lang="ru-RU" b="1" dirty="0" smtClean="0"/>
                      <a:t>вопросы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 dirty="0" smtClean="0"/>
                      <a:t>627,1  (60%)</a:t>
                    </a:r>
                    <a:endParaRPr lang="ru-RU" sz="1400" b="1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67-47F4-AABA-C72F544440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Резервные фонды</c:v>
                </c:pt>
                <c:pt idx="4">
                  <c:v>Другие общегосударственные вопросы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7.9</c:v>
                </c:pt>
                <c:pt idx="1">
                  <c:v>9.3000000000000007</c:v>
                </c:pt>
                <c:pt idx="2">
                  <c:v>427.8</c:v>
                </c:pt>
                <c:pt idx="3">
                  <c:v>5</c:v>
                </c:pt>
                <c:pt idx="4">
                  <c:v>598.9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467-47F4-AABA-C72F54444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189161750481775"/>
                  <c:y val="-6.69828934638926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Защита населения и территории от  чрезвычайных ситуаций природного и техногенного характера, гражданская </a:t>
                    </a:r>
                    <a:r>
                      <a:rPr lang="ru-RU" b="1" dirty="0" smtClean="0"/>
                      <a:t>оборона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400" b="1" dirty="0" smtClean="0"/>
                      <a:t>23,2  (42%)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7E-42A9-AEA0-EE301CABAADE}"/>
                </c:ext>
              </c:extLst>
            </c:dLbl>
            <c:dLbl>
              <c:idx val="1"/>
              <c:layout>
                <c:manualLayout>
                  <c:x val="-0.22465809718265681"/>
                  <c:y val="-0.1291805679876311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в области национальной безопасности и правоохранительной </a:t>
                    </a:r>
                    <a:r>
                      <a:rPr lang="ru-RU" b="1" dirty="0" smtClean="0"/>
                      <a:t>деятельности </a:t>
                    </a:r>
                  </a:p>
                  <a:p>
                    <a:endParaRPr lang="ru-RU" sz="1400" b="1" dirty="0" smtClean="0"/>
                  </a:p>
                  <a:p>
                    <a:r>
                      <a:rPr lang="ru-RU" sz="1400" b="1" dirty="0" smtClean="0"/>
                      <a:t>32,6 (58%)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7E-42A9-AEA0-EE301CABAA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23.2</c:v>
                </c:pt>
                <c:pt idx="1">
                  <c:v>32.6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7E-42A9-AEA0-EE301CABAA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132553606237816E-2"/>
                  <c:y val="-0.3788144929188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56-4AE1-BE03-FCAF96DB36A8}"/>
                </c:ext>
              </c:extLst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56-4AE1-BE03-FCAF96DB36A8}"/>
                </c:ext>
              </c:extLst>
            </c:dLbl>
            <c:dLbl>
              <c:idx val="2"/>
              <c:layout>
                <c:manualLayout>
                  <c:x val="1.5594541910331383E-2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56-4AE1-BE03-FCAF96DB36A8}"/>
                </c:ext>
              </c:extLst>
            </c:dLbl>
            <c:dLbl>
              <c:idx val="3"/>
              <c:layout>
                <c:manualLayout>
                  <c:x val="1.0640025990903183E-2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56-4AE1-BE03-FCAF96DB36A8}"/>
                </c:ext>
              </c:extLst>
            </c:dLbl>
            <c:dLbl>
              <c:idx val="4"/>
              <c:layout>
                <c:manualLayout>
                  <c:x val="-2.4853801169590642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56-4AE1-BE03-FCAF96DB36A8}"/>
                </c:ext>
              </c:extLst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56-4AE1-BE03-FCAF96DB36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</c:v>
                </c:pt>
                <c:pt idx="1">
                  <c:v>2018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58909.1</c:v>
                </c:pt>
                <c:pt idx="1">
                  <c:v>64231.199999999997</c:v>
                </c:pt>
                <c:pt idx="2">
                  <c:v>68788.2</c:v>
                </c:pt>
                <c:pt idx="3">
                  <c:v>72002.7</c:v>
                </c:pt>
                <c:pt idx="4">
                  <c:v>75931.399999999994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56-4AE1-BE03-FCAF96DB36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7307264"/>
        <c:axId val="117308800"/>
        <c:axId val="0"/>
      </c:bar3DChart>
      <c:catAx>
        <c:axId val="117307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7308800"/>
        <c:crosses val="autoZero"/>
        <c:auto val="1"/>
        <c:lblAlgn val="ctr"/>
        <c:lblOffset val="100"/>
        <c:noMultiLvlLbl val="0"/>
      </c:catAx>
      <c:valAx>
        <c:axId val="117308800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7307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99472465525384"/>
          <c:y val="0.2150354971953182"/>
          <c:w val="0.40704962379047177"/>
          <c:h val="0.770132061201931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8.3141432881395194E-2"/>
                  <c:y val="-0.2055620717675782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Сельское хозяйство и </a:t>
                    </a:r>
                    <a:r>
                      <a:rPr lang="ru-RU" b="1" dirty="0" smtClean="0"/>
                      <a:t>рыболовство </a:t>
                    </a:r>
                  </a:p>
                  <a:p>
                    <a:r>
                      <a:rPr lang="ru-RU" sz="1600" b="1" dirty="0" smtClean="0"/>
                      <a:t>2,0  (1%)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4F-4196-AC07-F945A94F0466}"/>
                </c:ext>
              </c:extLst>
            </c:dLbl>
            <c:dLbl>
              <c:idx val="1"/>
              <c:layout>
                <c:manualLayout>
                  <c:x val="0.22981328578326357"/>
                  <c:y val="-1.53312147601946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Транспорт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101,3  (13%)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4F-4196-AC07-F945A94F0466}"/>
                </c:ext>
              </c:extLst>
            </c:dLbl>
            <c:dLbl>
              <c:idx val="2"/>
              <c:layout>
                <c:manualLayout>
                  <c:x val="-0.33256573152558094"/>
                  <c:y val="-0.1430021825661198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Дорожное хозяйство (дорожные фонды</a:t>
                    </a:r>
                    <a:r>
                      <a:rPr lang="ru-RU" b="1" dirty="0" smtClean="0"/>
                      <a:t>)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567,3  (77%)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4F-4196-AC07-F945A94F0466}"/>
                </c:ext>
              </c:extLst>
            </c:dLbl>
            <c:dLbl>
              <c:idx val="3"/>
              <c:layout>
                <c:manualLayout>
                  <c:x val="-0.30485192056511584"/>
                  <c:y val="-1.906733300929514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Связь и </a:t>
                    </a:r>
                    <a:r>
                      <a:rPr lang="ru-RU" b="1" dirty="0" smtClean="0"/>
                      <a:t>информатика </a:t>
                    </a:r>
                  </a:p>
                  <a:p>
                    <a:r>
                      <a:rPr lang="ru-RU" sz="1600" b="1" dirty="0" smtClean="0"/>
                      <a:t>15,5 (2%)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4F-4196-AC07-F945A94F0466}"/>
                </c:ext>
              </c:extLst>
            </c:dLbl>
            <c:dLbl>
              <c:idx val="4"/>
              <c:layout>
                <c:manualLayout>
                  <c:x val="-0.14721705797454193"/>
                  <c:y val="-0.1985816156086638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 в области национальной </a:t>
                    </a:r>
                    <a:r>
                      <a:rPr lang="ru-RU" b="1" dirty="0" smtClean="0"/>
                      <a:t>экономики </a:t>
                    </a:r>
                  </a:p>
                  <a:p>
                    <a:r>
                      <a:rPr lang="ru-RU" sz="1600" b="1" dirty="0" smtClean="0"/>
                      <a:t>46,3 (6%)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4F-4196-AC07-F945A94F04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101.3</c:v>
                </c:pt>
                <c:pt idx="2">
                  <c:v>567.29999999999995</c:v>
                </c:pt>
                <c:pt idx="3">
                  <c:v>15.5</c:v>
                </c:pt>
                <c:pt idx="4">
                  <c:v>46.3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4F-4196-AC07-F945A94F04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10264963680481"/>
          <c:y val="0.17636929230085546"/>
          <c:w val="0.47528097015544973"/>
          <c:h val="0.775129152316409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7794597692291656"/>
                  <c:y val="-0.1719600599933341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Жилищное </a:t>
                    </a:r>
                    <a:r>
                      <a:rPr lang="ru-RU" b="1" dirty="0" smtClean="0"/>
                      <a:t>хозяйство </a:t>
                    </a:r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96,8  (8%)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F0-42E0-AA0E-12936E7AFE71}"/>
                </c:ext>
              </c:extLst>
            </c:dLbl>
            <c:dLbl>
              <c:idx val="1"/>
              <c:layout>
                <c:manualLayout>
                  <c:x val="0.22764521047369005"/>
                  <c:y val="0.2152606263121761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Коммунальное </a:t>
                    </a:r>
                    <a:r>
                      <a:rPr lang="ru-RU" b="1" dirty="0" smtClean="0"/>
                      <a:t>хозяйство </a:t>
                    </a:r>
                  </a:p>
                  <a:p>
                    <a:r>
                      <a:rPr lang="ru-RU" sz="1600" b="1" dirty="0" smtClean="0"/>
                      <a:t> </a:t>
                    </a:r>
                  </a:p>
                  <a:p>
                    <a:r>
                      <a:rPr lang="ru-RU" sz="1600" b="1" dirty="0" smtClean="0"/>
                      <a:t>350,6 (30%)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F0-42E0-AA0E-12936E7AFE71}"/>
                </c:ext>
              </c:extLst>
            </c:dLbl>
            <c:dLbl>
              <c:idx val="2"/>
              <c:layout>
                <c:manualLayout>
                  <c:x val="-0.20590237521754845"/>
                  <c:y val="-0.54711798404165879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Благоустройство </a:t>
                    </a:r>
                  </a:p>
                  <a:p>
                    <a:endParaRPr lang="ru-RU" sz="1600" b="1" dirty="0" smtClean="0"/>
                  </a:p>
                  <a:p>
                    <a:r>
                      <a:rPr lang="ru-RU" sz="1600" b="1" dirty="0" smtClean="0"/>
                      <a:t>740,2 (62%)</a:t>
                    </a:r>
                    <a:endParaRPr lang="ru-RU" sz="16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F0-42E0-AA0E-12936E7AFE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96.8</c:v>
                </c:pt>
                <c:pt idx="1">
                  <c:v>350.6</c:v>
                </c:pt>
                <c:pt idx="2">
                  <c:v>740.2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F0-42E0-AA0E-12936E7AFE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46122377273923"/>
          <c:y val="0.32545045499994973"/>
          <c:w val="0.51731242251632903"/>
          <c:h val="0.640910100897880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2630275997268218"/>
                  <c:y val="7.7211370453787967E-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Дошкольное </a:t>
                    </a:r>
                    <a:r>
                      <a:rPr lang="ru-RU" sz="800" dirty="0" smtClean="0"/>
                      <a:t>образование</a:t>
                    </a:r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 </a:t>
                    </a:r>
                    <a:r>
                      <a:rPr lang="ru-RU" sz="800" dirty="0"/>
                      <a:t>1 502,4 </a:t>
                    </a:r>
                    <a:r>
                      <a:rPr lang="ru-RU" sz="800" dirty="0" smtClean="0"/>
                      <a:t>(31%)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DA-4EBA-890E-D8510729D7CD}"/>
                </c:ext>
              </c:extLst>
            </c:dLbl>
            <c:dLbl>
              <c:idx val="1"/>
              <c:layout>
                <c:manualLayout>
                  <c:x val="-0.25719453014961852"/>
                  <c:y val="-2.4466978416539595E-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Общее </a:t>
                    </a:r>
                    <a:r>
                      <a:rPr lang="ru-RU" sz="800" dirty="0" smtClean="0"/>
                      <a:t>образование  </a:t>
                    </a:r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2 835,0(58%)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DA-4EBA-890E-D8510729D7CD}"/>
                </c:ext>
              </c:extLst>
            </c:dLbl>
            <c:dLbl>
              <c:idx val="2"/>
              <c:layout>
                <c:manualLayout>
                  <c:x val="-0.29756501291403015"/>
                  <c:y val="3.2064619082728197E-3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 smtClean="0"/>
                      <a:t>Дополнительное </a:t>
                    </a:r>
                    <a:r>
                      <a:rPr lang="ru-RU" sz="800" dirty="0"/>
                      <a:t>образование детей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397,0 (8%)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DA-4EBA-890E-D8510729D7CD}"/>
                </c:ext>
              </c:extLst>
            </c:dLbl>
            <c:dLbl>
              <c:idx val="3"/>
              <c:layout>
                <c:manualLayout>
                  <c:x val="-0.18635843102840038"/>
                  <c:y val="-0.2789844057730960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 smtClean="0"/>
                      <a:t>Профессиональная </a:t>
                    </a:r>
                    <a:r>
                      <a:rPr lang="ru-RU" sz="800" dirty="0"/>
                      <a:t>подготовка, переподготовка и повышение квалификации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29,2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DA-4EBA-890E-D8510729D7CD}"/>
                </c:ext>
              </c:extLst>
            </c:dLbl>
            <c:dLbl>
              <c:idx val="4"/>
              <c:layout>
                <c:manualLayout>
                  <c:x val="7.247264392066409E-2"/>
                  <c:y val="-0.29822443970871931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Молодежная политика и оздоровление детей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38,8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DA-4EBA-890E-D8510729D7CD}"/>
                </c:ext>
              </c:extLst>
            </c:dLbl>
            <c:dLbl>
              <c:idx val="5"/>
              <c:layout>
                <c:manualLayout>
                  <c:x val="0.32353838512770067"/>
                  <c:y val="-0.22447000838290695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Другие вопросы в области образования </a:t>
                    </a:r>
                    <a:endParaRPr lang="ru-RU" sz="800" dirty="0" smtClean="0"/>
                  </a:p>
                  <a:p>
                    <a:endParaRPr lang="ru-RU" sz="800" dirty="0" smtClean="0"/>
                  </a:p>
                  <a:p>
                    <a:r>
                      <a:rPr lang="ru-RU" sz="800" dirty="0" smtClean="0"/>
                      <a:t>69,3 (1%)</a:t>
                    </a:r>
                    <a:endParaRPr lang="ru-RU" sz="1400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DA-4EBA-890E-D8510729D7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1502.4</c:v>
                </c:pt>
                <c:pt idx="1">
                  <c:v>2835</c:v>
                </c:pt>
                <c:pt idx="2" formatCode="General">
                  <c:v>397</c:v>
                </c:pt>
                <c:pt idx="3" formatCode="General">
                  <c:v>29.2</c:v>
                </c:pt>
                <c:pt idx="4" formatCode="General">
                  <c:v>38.799999999999997</c:v>
                </c:pt>
                <c:pt idx="5" formatCode="General">
                  <c:v>69.3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DA-4EBA-890E-D8510729D7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0625355941443"/>
          <c:y val="0.27886404094635481"/>
          <c:w val="0.50183838432366357"/>
          <c:h val="0.64772163558054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5509257544772127"/>
                  <c:y val="-0.5250062654537093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Культура</a:t>
                    </a:r>
                  </a:p>
                  <a:p>
                    <a:r>
                      <a:rPr lang="ru-RU" sz="1600" b="1" dirty="0" smtClean="0"/>
                      <a:t>522,4  (96%)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DAA-4A12-8FB7-5B36888C9A88}"/>
                </c:ext>
              </c:extLst>
            </c:dLbl>
            <c:dLbl>
              <c:idx val="1"/>
              <c:layout>
                <c:manualLayout>
                  <c:x val="-0.308376915596484"/>
                  <c:y val="-7.793061752828499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Другие вопросы  в области культуры, кинематографии </a:t>
                    </a:r>
                    <a:endParaRPr lang="ru-RU" b="1" dirty="0" smtClean="0"/>
                  </a:p>
                  <a:p>
                    <a:endParaRPr lang="ru-RU" b="1" dirty="0" smtClean="0"/>
                  </a:p>
                  <a:p>
                    <a:r>
                      <a:rPr lang="ru-RU" sz="1600" b="1" dirty="0" smtClean="0"/>
                      <a:t>26,8 (4%) 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AA-4A12-8FB7-5B36888C9A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 </c:v>
                </c:pt>
                <c:pt idx="1">
                  <c:v>Другие вопросы  в области культуры, кинематографии 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526.9</c:v>
                </c:pt>
                <c:pt idx="1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AA-4A12-8FB7-5B36888C9A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13066909703076"/>
          <c:y val="0.21926993096863123"/>
          <c:w val="0.45672797184493641"/>
          <c:h val="0.7282959551040878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8697376374376493"/>
                  <c:y val="-0.1954362428198669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Пенсионное </a:t>
                    </a:r>
                    <a:r>
                      <a:rPr lang="ru-RU" b="1" dirty="0" smtClean="0"/>
                      <a:t>обеспечение</a:t>
                    </a:r>
                  </a:p>
                  <a:p>
                    <a:r>
                      <a:rPr lang="ru-RU" sz="1600" b="1" dirty="0" smtClean="0"/>
                      <a:t>17,1 (5%)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87-488D-893C-354907A0A171}"/>
                </c:ext>
              </c:extLst>
            </c:dLbl>
            <c:dLbl>
              <c:idx val="1"/>
              <c:layout>
                <c:manualLayout>
                  <c:x val="0.21750547617428914"/>
                  <c:y val="-0.1287019160033269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Социальное обеспечение </a:t>
                    </a:r>
                    <a:r>
                      <a:rPr lang="ru-RU" b="1" dirty="0" smtClean="0"/>
                      <a:t>населения</a:t>
                    </a:r>
                    <a:r>
                      <a:rPr lang="ru-RU" sz="1600" b="1" dirty="0" smtClean="0"/>
                      <a:t/>
                    </a:r>
                    <a:br>
                      <a:rPr lang="ru-RU" sz="1600" b="1" dirty="0" smtClean="0"/>
                    </a:br>
                    <a:r>
                      <a:rPr lang="ru-RU" sz="1600" b="1" dirty="0" smtClean="0"/>
                      <a:t>144,0</a:t>
                    </a:r>
                  </a:p>
                  <a:p>
                    <a:r>
                      <a:rPr lang="ru-RU" sz="1600" b="1" dirty="0" smtClean="0"/>
                      <a:t>(52%)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87-488D-893C-354907A0A171}"/>
                </c:ext>
              </c:extLst>
            </c:dLbl>
            <c:dLbl>
              <c:idx val="2"/>
              <c:layout>
                <c:manualLayout>
                  <c:x val="-0.23437093225130873"/>
                  <c:y val="-0.2860042577851710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Охрана семьи и </a:t>
                    </a:r>
                    <a:r>
                      <a:rPr lang="ru-RU" b="1" dirty="0" smtClean="0"/>
                      <a:t>детства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121,8</a:t>
                    </a:r>
                  </a:p>
                  <a:p>
                    <a:r>
                      <a:rPr lang="ru-RU" sz="1600" b="1" dirty="0" smtClean="0"/>
                      <a:t>(43%)</a:t>
                    </a:r>
                    <a:endParaRPr lang="ru-RU" sz="160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87-488D-893C-354907A0A1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15.1</c:v>
                </c:pt>
                <c:pt idx="1">
                  <c:v>148.6</c:v>
                </c:pt>
                <c:pt idx="2">
                  <c:v>121.8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87-488D-893C-354907A0A1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6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F33-4BA2-BD49-596313D0AE3A}"/>
              </c:ext>
            </c:extLst>
          </c:dPt>
          <c:dLbls>
            <c:dLbl>
              <c:idx val="0"/>
              <c:layout>
                <c:manualLayout>
                  <c:x val="2.7028080120572924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235,1</a:t>
                    </a:r>
                    <a:r>
                      <a:rPr lang="en-US" sz="2400" dirty="0" smtClean="0"/>
                      <a:t>  </a:t>
                    </a:r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(</a:t>
                    </a:r>
                    <a:r>
                      <a: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100%</a:t>
                    </a:r>
                    <a:r>
                      <a: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)</a:t>
                    </a:r>
                    <a:endParaRPr lang="en-US" sz="1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33-4BA2-BD49-596313D0AE3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232.5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33-4BA2-BD49-596313D0AE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7285.7437</c:v>
                </c:pt>
                <c:pt idx="1">
                  <c:v>8616.7000000000007</c:v>
                </c:pt>
                <c:pt idx="2">
                  <c:v>8973</c:v>
                </c:pt>
                <c:pt idx="3">
                  <c:v>7464.5</c:v>
                </c:pt>
                <c:pt idx="4">
                  <c:v>7105.1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6-4B34-BEFF-B84577CEBD8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  <c:pt idx="4">
                  <c:v>2021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381.30290000000002</c:v>
                </c:pt>
                <c:pt idx="1">
                  <c:v>46.4</c:v>
                </c:pt>
                <c:pt idx="2">
                  <c:v>124.4</c:v>
                </c:pt>
                <c:pt idx="3">
                  <c:v>193.2</c:v>
                </c:pt>
                <c:pt idx="4">
                  <c:v>193.2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76-4B34-BEFF-B84577CEBD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4833920"/>
        <c:axId val="184835456"/>
        <c:axId val="0"/>
      </c:bar3DChart>
      <c:catAx>
        <c:axId val="18483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4835456"/>
        <c:crosses val="autoZero"/>
        <c:auto val="1"/>
        <c:lblAlgn val="ctr"/>
        <c:lblOffset val="100"/>
        <c:noMultiLvlLbl val="0"/>
      </c:catAx>
      <c:valAx>
        <c:axId val="1848354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84833920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24-47C8-862D-554AD254FF28}"/>
                </c:ext>
              </c:extLst>
            </c:dLbl>
            <c:dLbl>
              <c:idx val="1"/>
              <c:layout>
                <c:manualLayout>
                  <c:x val="2.3797920727745288E-2"/>
                  <c:y val="-0.381620526199733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24-47C8-862D-554AD254FF28}"/>
                </c:ext>
              </c:extLst>
            </c:dLbl>
            <c:dLbl>
              <c:idx val="2"/>
              <c:layout>
                <c:manualLayout>
                  <c:x val="1.5594541910331383E-2"/>
                  <c:y val="-0.37600845963797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24-47C8-862D-554AD254FF28}"/>
                </c:ext>
              </c:extLst>
            </c:dLbl>
            <c:dLbl>
              <c:idx val="3"/>
              <c:layout>
                <c:manualLayout>
                  <c:x val="1.713775178687459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24-47C8-862D-554AD254FF28}"/>
                </c:ext>
              </c:extLst>
            </c:dLbl>
            <c:dLbl>
              <c:idx val="4"/>
              <c:layout>
                <c:manualLayout>
                  <c:x val="1.0883690708251993E-2"/>
                  <c:y val="-0.387232592761494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24-47C8-862D-554AD254FF28}"/>
                </c:ext>
              </c:extLst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24-47C8-862D-554AD254FF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317</c:v>
                </c:pt>
                <c:pt idx="1">
                  <c:v>290</c:v>
                </c:pt>
                <c:pt idx="2">
                  <c:v>290</c:v>
                </c:pt>
                <c:pt idx="3">
                  <c:v>280</c:v>
                </c:pt>
                <c:pt idx="4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24-47C8-862D-554AD254F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7842304"/>
        <c:axId val="117843840"/>
        <c:axId val="0"/>
      </c:bar3DChart>
      <c:catAx>
        <c:axId val="11784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7843840"/>
        <c:crosses val="autoZero"/>
        <c:auto val="1"/>
        <c:lblAlgn val="ctr"/>
        <c:lblOffset val="100"/>
        <c:noMultiLvlLbl val="0"/>
      </c:catAx>
      <c:valAx>
        <c:axId val="117843840"/>
        <c:scaling>
          <c:orientation val="minMax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7842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B0-4A0B-925F-3145BAE4B917}"/>
                </c:ext>
              </c:extLst>
            </c:dLbl>
            <c:dLbl>
              <c:idx val="1"/>
              <c:layout>
                <c:manualLayout>
                  <c:x val="1.892462638076673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B0-4A0B-925F-3145BAE4B917}"/>
                </c:ext>
              </c:extLst>
            </c:dLbl>
            <c:dLbl>
              <c:idx val="2"/>
              <c:layout>
                <c:manualLayout>
                  <c:x val="7.4723846653671809E-3"/>
                  <c:y val="-0.28621539464980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B0-4A0B-925F-3145BAE4B917}"/>
                </c:ext>
              </c:extLst>
            </c:dLbl>
            <c:dLbl>
              <c:idx val="3"/>
              <c:layout>
                <c:manualLayout>
                  <c:x val="1.551332033788174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B0-4A0B-925F-3145BAE4B917}"/>
                </c:ext>
              </c:extLst>
            </c:dLbl>
            <c:dLbl>
              <c:idx val="4"/>
              <c:layout>
                <c:manualLayout>
                  <c:x val="1.2508122157244964E-2"/>
                  <c:y val="-0.3170817607394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B0-4A0B-925F-3145BAE4B917}"/>
                </c:ext>
              </c:extLst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B0-4A0B-925F-3145BAE4B9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оценка</c:v>
                </c:pt>
                <c:pt idx="2">
                  <c:v>2019 год прогноз</c:v>
                </c:pt>
                <c:pt idx="3">
                  <c:v>2020 год прогноз</c:v>
                </c:pt>
                <c:pt idx="4">
                  <c:v>2021  год 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591.49</c:v>
                </c:pt>
                <c:pt idx="1">
                  <c:v>351.54</c:v>
                </c:pt>
                <c:pt idx="2">
                  <c:v>299.68</c:v>
                </c:pt>
                <c:pt idx="3">
                  <c:v>327.39999999999998</c:v>
                </c:pt>
                <c:pt idx="4">
                  <c:v>370.5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B0-4A0B-925F-3145BAE4B9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661568"/>
        <c:axId val="129778048"/>
        <c:axId val="0"/>
      </c:bar3DChart>
      <c:catAx>
        <c:axId val="129661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9778048"/>
        <c:crosses val="autoZero"/>
        <c:auto val="1"/>
        <c:lblAlgn val="ctr"/>
        <c:lblOffset val="100"/>
        <c:noMultiLvlLbl val="0"/>
      </c:catAx>
      <c:valAx>
        <c:axId val="129778048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29661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8E-4CC6-AF67-326BC903A755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8E-4CC6-AF67-326BC903A755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8E-4CC6-AF67-326BC903A755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8E-4CC6-AF67-326BC903A755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8E-4CC6-AF67-326BC903A755}"/>
                </c:ext>
              </c:extLst>
            </c:dLbl>
            <c:dLbl>
              <c:idx val="5"/>
              <c:layout>
                <c:manualLayout>
                  <c:x val="9.25925925925925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8E-4CC6-AF67-326BC903A7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 оценка </c:v>
                </c:pt>
                <c:pt idx="2">
                  <c:v>2019 год прогноз</c:v>
                </c:pt>
                <c:pt idx="3">
                  <c:v>2020  год прогноз</c:v>
                </c:pt>
                <c:pt idx="4">
                  <c:v>2021 год прогноз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41.23</c:v>
                </c:pt>
                <c:pt idx="1">
                  <c:v>42.1</c:v>
                </c:pt>
                <c:pt idx="2">
                  <c:v>42.56</c:v>
                </c:pt>
                <c:pt idx="3">
                  <c:v>43.1</c:v>
                </c:pt>
                <c:pt idx="4">
                  <c:v>43.82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D8E-4CC6-AF67-326BC903A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698944"/>
        <c:axId val="33700480"/>
        <c:axId val="0"/>
      </c:bar3DChart>
      <c:catAx>
        <c:axId val="33698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700480"/>
        <c:crosses val="autoZero"/>
        <c:auto val="1"/>
        <c:lblAlgn val="ctr"/>
        <c:lblOffset val="100"/>
        <c:noMultiLvlLbl val="0"/>
      </c:catAx>
      <c:valAx>
        <c:axId val="33700480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3698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838481714592098E-2"/>
          <c:y val="2.7024044112057725E-2"/>
          <c:w val="0.79675193094487073"/>
          <c:h val="0.788147808138277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1"/>
              <c:layout>
                <c:manualLayout>
                  <c:x val="-1.3802814180066949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EB-4C53-9C64-91EA2B0D6FB8}"/>
                </c:ext>
              </c:extLst>
            </c:dLbl>
            <c:dLbl>
              <c:idx val="4"/>
              <c:layout>
                <c:manualLayout>
                  <c:x val="-1.6870106220081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EB-4C53-9C64-91EA2B0D6F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план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7125</c:v>
                </c:pt>
                <c:pt idx="1">
                  <c:v>8165.5</c:v>
                </c:pt>
                <c:pt idx="2">
                  <c:v>8677.4</c:v>
                </c:pt>
                <c:pt idx="3">
                  <c:v>7525.8</c:v>
                </c:pt>
                <c:pt idx="4">
                  <c:v>7587.1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EB-4C53-9C64-91EA2B0D6FB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7605628360133899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EB-4C53-9C64-91EA2B0D6FB8}"/>
                </c:ext>
              </c:extLst>
            </c:dLbl>
            <c:dLbl>
              <c:idx val="1"/>
              <c:layout>
                <c:manualLayout>
                  <c:x val="3.52738584601710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EB-4C53-9C64-91EA2B0D6FB8}"/>
                </c:ext>
              </c:extLst>
            </c:dLbl>
            <c:dLbl>
              <c:idx val="2"/>
              <c:layout>
                <c:manualLayout>
                  <c:x val="4.44757345802157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EB-4C53-9C64-91EA2B0D6FB8}"/>
                </c:ext>
              </c:extLst>
            </c:dLbl>
            <c:dLbl>
              <c:idx val="4"/>
              <c:layout>
                <c:manualLayout>
                  <c:x val="2.4538336320119019E-2"/>
                  <c:y val="-6.961945748717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9EB-4C53-9C64-91EA2B0D6F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план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7667</c:v>
                </c:pt>
                <c:pt idx="1">
                  <c:v>8663.2000000000007</c:v>
                </c:pt>
                <c:pt idx="2">
                  <c:v>9097.4</c:v>
                </c:pt>
                <c:pt idx="3">
                  <c:v>7905.8</c:v>
                </c:pt>
                <c:pt idx="4">
                  <c:v>7878.1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9EB-4C53-9C64-91EA2B0D6FB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9076672640238038E-2"/>
                  <c:y val="4.8733802969260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9EB-4C53-9C64-91EA2B0D6FB8}"/>
                </c:ext>
              </c:extLst>
            </c:dLbl>
            <c:dLbl>
              <c:idx val="1"/>
              <c:layout>
                <c:manualLayout>
                  <c:x val="5.6744902740275237E-2"/>
                  <c:y val="5.3374917406837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9EB-4C53-9C64-91EA2B0D6FB8}"/>
                </c:ext>
              </c:extLst>
            </c:dLbl>
            <c:dLbl>
              <c:idx val="2"/>
              <c:layout>
                <c:manualLayout>
                  <c:x val="5.6744902740275237E-2"/>
                  <c:y val="3.7130377326495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9EB-4C53-9C64-91EA2B0D6FB8}"/>
                </c:ext>
              </c:extLst>
            </c:dLbl>
            <c:dLbl>
              <c:idx val="3"/>
              <c:layout>
                <c:manualLayout>
                  <c:x val="5.5211256720267797E-2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EB-4C53-9C64-91EA2B0D6FB8}"/>
                </c:ext>
              </c:extLst>
            </c:dLbl>
            <c:dLbl>
              <c:idx val="4"/>
              <c:layout>
                <c:manualLayout>
                  <c:x val="5.5211256720267797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9EB-4C53-9C64-91EA2B0D6F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 исполнение</c:v>
                </c:pt>
                <c:pt idx="1">
                  <c:v>2018 год план</c:v>
                </c:pt>
                <c:pt idx="2">
                  <c:v>2019 год план</c:v>
                </c:pt>
                <c:pt idx="3">
                  <c:v>2020 год план</c:v>
                </c:pt>
                <c:pt idx="4">
                  <c:v>2021 год план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-542</c:v>
                </c:pt>
                <c:pt idx="1">
                  <c:v>-497.70000000000073</c:v>
                </c:pt>
                <c:pt idx="2">
                  <c:v>-420</c:v>
                </c:pt>
                <c:pt idx="3">
                  <c:v>-380</c:v>
                </c:pt>
                <c:pt idx="4">
                  <c:v>-200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9EB-4C53-9C64-91EA2B0D6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170112"/>
        <c:axId val="48399104"/>
        <c:axId val="0"/>
      </c:bar3DChart>
      <c:catAx>
        <c:axId val="4817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399104"/>
        <c:crossesAt val="0"/>
        <c:auto val="1"/>
        <c:lblAlgn val="ctr"/>
        <c:lblOffset val="100"/>
        <c:noMultiLvlLbl val="0"/>
      </c:catAx>
      <c:valAx>
        <c:axId val="48399104"/>
        <c:scaling>
          <c:orientation val="minMax"/>
          <c:max val="9000"/>
          <c:min val="-65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8170112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01.01.2020</a:t>
            </a:r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01.01.2020</c:v>
                </c:pt>
              </c:strCache>
            </c:strRef>
          </c:tx>
          <c:dLbls>
            <c:dLbl>
              <c:idx val="0"/>
              <c:layout>
                <c:manualLayout>
                  <c:x val="0.19290123456790134"/>
                  <c:y val="-6.734479874112951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Муниципальные гарантии; 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373,3</a:t>
                    </a:r>
                    <a:r>
                      <a:rPr lang="ru-RU" dirty="0"/>
                      <a:t>; </a:t>
                    </a:r>
                    <a:r>
                      <a:rPr lang="ru-RU" dirty="0" smtClean="0"/>
                      <a:t>29%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D44-4989-B022-80E238D6BEB2}"/>
                </c:ext>
              </c:extLst>
            </c:dLbl>
            <c:dLbl>
              <c:idx val="1"/>
              <c:layout>
                <c:manualLayout>
                  <c:x val="-0.26388888888888912"/>
                  <c:y val="3.367239937056477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Коммерческий кредит; </a:t>
                    </a:r>
                    <a:endParaRPr lang="ru-RU" dirty="0" smtClean="0"/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932,0; 71%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44-4989-B022-80E238D6BE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Муниципальные гарантии</c:v>
                </c:pt>
                <c:pt idx="1">
                  <c:v>Коммерческий кредит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320.3</c:v>
                </c:pt>
                <c:pt idx="1">
                  <c:v>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44-4989-B022-80E238D6B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95309614076025E-2"/>
          <c:y val="2.5889094295537825E-2"/>
          <c:w val="0.87737666472246523"/>
          <c:h val="0.9313803338988817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4130.2</c:v>
                </c:pt>
                <c:pt idx="1">
                  <c:v>4591.3999999999996</c:v>
                </c:pt>
                <c:pt idx="2">
                  <c:v>4741.5</c:v>
                </c:pt>
                <c:pt idx="3">
                  <c:v>4572.5</c:v>
                </c:pt>
                <c:pt idx="4">
                  <c:v>4667.6000000000004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6C-4204-91BC-548804DDC14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2994.8</c:v>
                </c:pt>
                <c:pt idx="1">
                  <c:v>3574</c:v>
                </c:pt>
                <c:pt idx="2">
                  <c:v>3935.9</c:v>
                </c:pt>
                <c:pt idx="3">
                  <c:v>2953.3</c:v>
                </c:pt>
                <c:pt idx="4">
                  <c:v>2919.5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6C-4204-91BC-548804DDC1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2090496"/>
        <c:axId val="152092032"/>
        <c:axId val="0"/>
      </c:bar3DChart>
      <c:catAx>
        <c:axId val="1520904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2092032"/>
        <c:crosses val="autoZero"/>
        <c:auto val="1"/>
        <c:lblAlgn val="ctr"/>
        <c:lblOffset val="100"/>
        <c:noMultiLvlLbl val="0"/>
      </c:catAx>
      <c:valAx>
        <c:axId val="15209203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2090496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713072324292797"/>
          <c:y val="6.7292095197759833E-2"/>
          <c:w val="0.63783719743365408"/>
          <c:h val="4.4452430901816394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2"/>
      <c:rotY val="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34760671844916E-2"/>
          <c:y val="0.10987608822168642"/>
          <c:w val="0.88866605495016149"/>
          <c:h val="0.832558028547301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9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7333.81059</c:v>
                </c:pt>
                <c:pt idx="1">
                  <c:v>8663.2000000000007</c:v>
                </c:pt>
                <c:pt idx="2">
                  <c:v>9097.4</c:v>
                </c:pt>
                <c:pt idx="3">
                  <c:v>7905.8</c:v>
                </c:pt>
                <c:pt idx="4">
                  <c:v>7787.1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D-4F87-974F-83DBE8A8D43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Отрицательный трансферт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550231883233281E-2"/>
                  <c:y val="2.8060332808803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3D-4F87-974F-83DBE8A8D437}"/>
                </c:ext>
              </c:extLst>
            </c:dLbl>
            <c:dLbl>
              <c:idx val="1"/>
              <c:layout>
                <c:manualLayout>
                  <c:x val="-1.2044650562874024E-2"/>
                  <c:y val="5.612066561760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83D-4F87-974F-83DBE8A8D437}"/>
                </c:ext>
              </c:extLst>
            </c:dLbl>
            <c:dLbl>
              <c:idx val="2"/>
              <c:layout>
                <c:manualLayout>
                  <c:x val="-1.3550231883233281E-2"/>
                  <c:y val="-5.612066561760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3D-4F87-974F-83DBE8A8D4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99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  <c:pt idx="3">
                  <c:v>2020 год</c:v>
                </c:pt>
                <c:pt idx="4">
                  <c:v>2021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 formatCode="#,##0.0">
                  <c:v>333.23599999999999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3D-4F87-974F-83DBE8A8D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125952"/>
        <c:axId val="38127488"/>
        <c:axId val="0"/>
      </c:bar3DChart>
      <c:catAx>
        <c:axId val="38125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99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8127488"/>
        <c:crosses val="autoZero"/>
        <c:auto val="1"/>
        <c:lblAlgn val="ctr"/>
        <c:lblOffset val="100"/>
        <c:noMultiLvlLbl val="0"/>
      </c:catAx>
      <c:valAx>
        <c:axId val="38127488"/>
        <c:scaling>
          <c:orientation val="minMax"/>
          <c:min val="0"/>
        </c:scaling>
        <c:delete val="0"/>
        <c:axPos val="b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38125952"/>
        <c:crosses val="autoZero"/>
        <c:crossBetween val="between"/>
      </c:valAx>
      <c:spPr>
        <a:noFill/>
        <a:ln w="25384">
          <a:noFill/>
        </a:ln>
      </c:spPr>
    </c:plotArea>
    <c:legend>
      <c:legendPos val="t"/>
      <c:overlay val="0"/>
      <c:txPr>
        <a:bodyPr/>
        <a:lstStyle/>
        <a:p>
          <a:pPr>
            <a:defRPr sz="1199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0.4475</cdr:x>
      <cdr:y>0.44629</cdr:y>
    </cdr:from>
    <cdr:to>
      <cdr:x>0.55861</cdr:x>
      <cdr:y>0.64832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82752" y="2019870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1 305,3 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</cdr:x>
      <cdr:y>0.28719</cdr:y>
    </cdr:from>
    <cdr:to>
      <cdr:x>0.71875</cdr:x>
      <cdr:y>0.38265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266928" y="1299790"/>
          <a:ext cx="648072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0.71875</cdr:x>
      <cdr:y>0.28719</cdr:y>
    </cdr:from>
    <cdr:to>
      <cdr:x>0.88499</cdr:x>
      <cdr:y>0.28719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5915000" y="1299790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0.03626</cdr:x>
      <cdr:y>0.81221</cdr:y>
    </cdr:from>
    <cdr:to>
      <cdr:x>0.255</cdr:x>
      <cdr:y>0.81221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98376" y="3676054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0.255</cdr:x>
      <cdr:y>0.73267</cdr:y>
    </cdr:from>
    <cdr:to>
      <cdr:x>0.33375</cdr:x>
      <cdr:y>0.81221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2098576" y="3316014"/>
          <a:ext cx="64807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0.21578</cdr:x>
      <cdr:y>0.49923</cdr:y>
    </cdr:from>
    <cdr:to>
      <cdr:x>0.30883</cdr:x>
      <cdr:y>0.56596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169008" y="1325181"/>
          <a:ext cx="504056" cy="1771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0.04299</cdr:x>
      <cdr:y>0.56596</cdr:y>
    </cdr:from>
    <cdr:to>
      <cdr:x>0.21014</cdr:x>
      <cdr:y>0.56596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232904" y="1502296"/>
          <a:ext cx="9055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</cdr:x>
      <cdr:y>0.40319</cdr:y>
    </cdr:from>
    <cdr:to>
      <cdr:x>0.76265</cdr:x>
      <cdr:y>0.45744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288" y="1070248"/>
          <a:ext cx="442337" cy="14400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0.76075</cdr:x>
      <cdr:y>0.45745</cdr:y>
    </cdr:from>
    <cdr:to>
      <cdr:x>0.97342</cdr:x>
      <cdr:y>0.45745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121336" y="121426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0.42845</cdr:x>
      <cdr:y>0.34894</cdr:y>
    </cdr:from>
    <cdr:to>
      <cdr:x>0.57542</cdr:x>
      <cdr:y>0.67447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321136" y="926232"/>
          <a:ext cx="796207" cy="8640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55,9</a:t>
          </a:r>
        </a:p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0.20004</cdr:x>
      <cdr:y>0.7027</cdr:y>
    </cdr:from>
    <cdr:to>
      <cdr:x>0.30003</cdr:x>
      <cdr:y>0.78378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008359" y="1872208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0.02862</cdr:x>
      <cdr:y>0.78378</cdr:y>
    </cdr:from>
    <cdr:to>
      <cdr:x>0.20004</cdr:x>
      <cdr:y>0.78378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263" y="2088232"/>
          <a:ext cx="8640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0.41431</cdr:x>
      <cdr:y>0.46168</cdr:y>
    </cdr:from>
    <cdr:to>
      <cdr:x>0.59571</cdr:x>
      <cdr:y>0.76595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7791" y="1420415"/>
          <a:ext cx="966652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732,3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0.40539</cdr:x>
      <cdr:y>0.11061</cdr:y>
    </cdr:from>
    <cdr:to>
      <cdr:x>0.45944</cdr:x>
      <cdr:y>0.11061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2160240" y="340295"/>
          <a:ext cx="2880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0.45944</cdr:x>
      <cdr:y>0.11061</cdr:y>
    </cdr:from>
    <cdr:to>
      <cdr:x>0.45944</cdr:x>
      <cdr:y>0.25104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448272" y="340295"/>
          <a:ext cx="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0.22972</cdr:x>
      <cdr:y>0.29785</cdr:y>
    </cdr:from>
    <cdr:to>
      <cdr:x>0.30589</cdr:x>
      <cdr:y>0.36806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224136" y="916359"/>
          <a:ext cx="405901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0.30589</cdr:x>
      <cdr:y>0.29785</cdr:y>
    </cdr:from>
    <cdr:to>
      <cdr:x>0.40539</cdr:x>
      <cdr:y>0.29785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1630037" y="916359"/>
          <a:ext cx="53020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0.49998</cdr:x>
      <cdr:y>0.13401</cdr:y>
    </cdr:from>
    <cdr:to>
      <cdr:x>0.527</cdr:x>
      <cdr:y>0.25104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2664296" y="412303"/>
          <a:ext cx="14401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0.51316</cdr:x>
      <cdr:y>0.12727</cdr:y>
    </cdr:from>
    <cdr:to>
      <cdr:x>0.70671</cdr:x>
      <cdr:y>0.19231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808312" y="357402"/>
          <a:ext cx="1059227" cy="18265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</cdr:x>
      <cdr:y>0.12821</cdr:y>
    </cdr:from>
    <cdr:to>
      <cdr:x>0.87711</cdr:x>
      <cdr:y>0.12821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3689362" y="360040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0.04918</cdr:x>
      <cdr:y>0.83614</cdr:y>
    </cdr:from>
    <cdr:to>
      <cdr:x>0.25463</cdr:x>
      <cdr:y>0.83614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16023" y="2572072"/>
          <a:ext cx="9024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0.2459</cdr:x>
      <cdr:y>0.81273</cdr:y>
    </cdr:from>
    <cdr:to>
      <cdr:x>0.31148</cdr:x>
      <cdr:y>0.83614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1080119" y="2500064"/>
          <a:ext cx="288032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0.03399</cdr:x>
      <cdr:y>0.45455</cdr:y>
    </cdr:from>
    <cdr:to>
      <cdr:x>0.23944</cdr:x>
      <cdr:y>0.45455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166755" y="1800200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0.23944</cdr:x>
      <cdr:y>0.36364</cdr:y>
    </cdr:from>
    <cdr:to>
      <cdr:x>0.3862</cdr:x>
      <cdr:y>0.44729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V="1">
          <a:off x="1174867" y="1440160"/>
          <a:ext cx="720079" cy="331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0.68852</cdr:x>
      <cdr:y>0.55524</cdr:y>
    </cdr:from>
    <cdr:to>
      <cdr:x>0.81967</cdr:x>
      <cdr:y>0.60205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024335" y="1707976"/>
          <a:ext cx="57606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0.81967</cdr:x>
      <cdr:y>0.60205</cdr:y>
    </cdr:from>
    <cdr:to>
      <cdr:x>0.96643</cdr:x>
      <cdr:y>0.60205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3600399" y="1851992"/>
          <a:ext cx="6446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0.23636</cdr:y>
    </cdr:from>
    <cdr:to>
      <cdr:x>0.72373</cdr:x>
      <cdr:y>0.32727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2453340" y="936104"/>
          <a:ext cx="1097791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0.72373</cdr:x>
      <cdr:y>0.23636</cdr:y>
    </cdr:from>
    <cdr:to>
      <cdr:x>0.92919</cdr:x>
      <cdr:y>0.23636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3551131" y="936104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0.45957</cdr:x>
      <cdr:y>0.16364</cdr:y>
    </cdr:from>
    <cdr:to>
      <cdr:x>0.47425</cdr:x>
      <cdr:y>0.32727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254987" y="648072"/>
          <a:ext cx="72008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0.47425</cdr:x>
      <cdr:y>0.16364</cdr:y>
    </cdr:from>
    <cdr:to>
      <cdr:x>0.66503</cdr:x>
      <cdr:y>0.16364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326995" y="648072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0.37705</cdr:x>
      <cdr:y>0.22751</cdr:y>
    </cdr:from>
    <cdr:to>
      <cdr:x>0.45902</cdr:x>
      <cdr:y>0.34456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H="1" flipV="1">
          <a:off x="1656185" y="699864"/>
          <a:ext cx="36003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0.18627</cdr:x>
      <cdr:y>0.22751</cdr:y>
    </cdr:from>
    <cdr:to>
      <cdr:x>0.37705</cdr:x>
      <cdr:y>0.22751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818184" y="699864"/>
          <a:ext cx="83799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0.75309</cdr:x>
      <cdr:y>0.27907</cdr:y>
    </cdr:from>
    <cdr:to>
      <cdr:x>0.95128</cdr:x>
      <cdr:y>0.27907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92488" y="864096"/>
          <a:ext cx="11559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0.62963</cdr:x>
      <cdr:y>0.27907</cdr:y>
    </cdr:from>
    <cdr:to>
      <cdr:x>0.75309</cdr:x>
      <cdr:y>0.4186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3672410" y="864097"/>
          <a:ext cx="720099" cy="4320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0.24128</cdr:x>
      <cdr:y>0.21622</cdr:y>
    </cdr:from>
    <cdr:to>
      <cdr:x>0.35593</cdr:x>
      <cdr:y>0.2973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025065" y="576064"/>
          <a:ext cx="487103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0.21622</cdr:y>
    </cdr:from>
    <cdr:to>
      <cdr:x>0.24128</cdr:x>
      <cdr:y>0.21622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0" y="576064"/>
          <a:ext cx="102506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0.55932</cdr:x>
      <cdr:y>0.13514</cdr:y>
    </cdr:from>
    <cdr:to>
      <cdr:x>0.67797</cdr:x>
      <cdr:y>0.21622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2376264" y="360040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0.67797</cdr:x>
      <cdr:y>0.13514</cdr:y>
    </cdr:from>
    <cdr:to>
      <cdr:x>0.9661</cdr:x>
      <cdr:y>0.13514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2880320" y="360040"/>
          <a:ext cx="122413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0.70149</cdr:x>
      <cdr:y>0.51351</cdr:y>
    </cdr:from>
    <cdr:to>
      <cdr:x>0.79661</cdr:x>
      <cdr:y>0.56757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3384376" y="1368152"/>
          <a:ext cx="458898" cy="1440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0.79661</cdr:x>
      <cdr:y>0.56757</cdr:y>
    </cdr:from>
    <cdr:to>
      <cdr:x>0.9661</cdr:x>
      <cdr:y>0.56757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3384376" y="1512168"/>
          <a:ext cx="7200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0.79621</cdr:x>
      <cdr:y>0.66874</cdr:y>
    </cdr:from>
    <cdr:to>
      <cdr:x>0.9012</cdr:x>
      <cdr:y>0.7642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552530" y="3240906"/>
          <a:ext cx="864026" cy="462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7 125,0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0.86621</cdr:x>
      <cdr:y>0.57959</cdr:y>
    </cdr:from>
    <cdr:to>
      <cdr:x>0.97607</cdr:x>
      <cdr:y>0.67505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128594" y="2808858"/>
          <a:ext cx="904104" cy="462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8 165,4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0.88371</cdr:x>
      <cdr:y>0.46072</cdr:y>
    </cdr:from>
    <cdr:to>
      <cdr:x>0.98871</cdr:x>
      <cdr:y>0.56473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272610" y="2232794"/>
          <a:ext cx="86409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8 677,4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0.84511</cdr:x>
      <cdr:y>0.77954</cdr:y>
    </cdr:from>
    <cdr:to>
      <cdr:x>0.95886</cdr:x>
      <cdr:y>0.85743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8023" y="3528169"/>
          <a:ext cx="959412" cy="352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7 667,0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0.59998</cdr:x>
      <cdr:y>0.35231</cdr:y>
    </cdr:from>
    <cdr:to>
      <cdr:x>0.67824</cdr:x>
      <cdr:y>0.44038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4968552" y="864096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0.35231</cdr:y>
    </cdr:from>
    <cdr:to>
      <cdr:x>0.86954</cdr:x>
      <cdr:y>0.35231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5616624" y="864096"/>
          <a:ext cx="158417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0.26956</cdr:x>
      <cdr:y>0.46974</cdr:y>
    </cdr:from>
    <cdr:to>
      <cdr:x>0.3826</cdr:x>
      <cdr:y>0.52846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 flipV="1">
          <a:off x="2232248" y="1152128"/>
          <a:ext cx="93610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0.46974</cdr:y>
    </cdr:from>
    <cdr:to>
      <cdr:x>0.26956</cdr:x>
      <cdr:y>0.46974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H="1">
          <a:off x="864096" y="1152128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8 677,4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0.30434</cdr:x>
      <cdr:y>0.34155</cdr:y>
    </cdr:from>
    <cdr:to>
      <cdr:x>0.39129</cdr:x>
      <cdr:y>0.42037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2520280" y="936104"/>
          <a:ext cx="720080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0.13043</cdr:x>
      <cdr:y>0.34155</cdr:y>
    </cdr:from>
    <cdr:to>
      <cdr:x>0.30434</cdr:x>
      <cdr:y>0.34155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080120" y="93610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0.54781</cdr:x>
      <cdr:y>0.86702</cdr:y>
    </cdr:from>
    <cdr:to>
      <cdr:x>0.86084</cdr:x>
      <cdr:y>0.86702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536504" y="2376264"/>
          <a:ext cx="25922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0.44346</cdr:x>
      <cdr:y>0.44665</cdr:y>
    </cdr:from>
    <cdr:to>
      <cdr:x>0.55388</cdr:x>
      <cdr:y>0.78028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72408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4 741,5</a:t>
          </a:r>
          <a:endParaRPr lang="ru-RU" sz="16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0.18263</cdr:x>
      <cdr:y>0.46916</cdr:y>
    </cdr:from>
    <cdr:to>
      <cdr:x>0.26959</cdr:x>
      <cdr:y>0.54323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512416" y="2736602"/>
          <a:ext cx="72008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0.02612</cdr:x>
      <cdr:y>0.46916</cdr:y>
    </cdr:from>
    <cdr:to>
      <cdr:x>0.18263</cdr:x>
      <cdr:y>0.46916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272" y="2736602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0.40871</cdr:x>
      <cdr:y>0.17288</cdr:y>
    </cdr:from>
    <cdr:to>
      <cdr:x>0.45219</cdr:x>
      <cdr:y>0.27164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 flipV="1">
          <a:off x="3384624" y="1008410"/>
          <a:ext cx="36004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0.2522</cdr:x>
      <cdr:y>0.17288</cdr:y>
    </cdr:from>
    <cdr:to>
      <cdr:x>0.40871</cdr:x>
      <cdr:y>0.17288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>
          <a:off x="2088480" y="1008410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0.49567</cdr:x>
      <cdr:y>0.13585</cdr:y>
    </cdr:from>
    <cdr:to>
      <cdr:x>0.58262</cdr:x>
      <cdr:y>0.2593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4104704" y="792386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0.58262</cdr:x>
      <cdr:y>0.13585</cdr:y>
    </cdr:from>
    <cdr:to>
      <cdr:x>0.73914</cdr:x>
      <cdr:y>0.13585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4824784" y="792386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0.67827</cdr:x>
      <cdr:y>0.3704</cdr:y>
    </cdr:from>
    <cdr:to>
      <cdr:x>0.76522</cdr:x>
      <cdr:y>0.41978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V="1">
          <a:off x="5616872" y="2160538"/>
          <a:ext cx="7200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0.76522</cdr:x>
      <cdr:y>0.3704</cdr:y>
    </cdr:from>
    <cdr:to>
      <cdr:x>0.93044</cdr:x>
      <cdr:y>0.3704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6336952" y="2160538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0.27828</cdr:x>
      <cdr:y>0.85186</cdr:y>
    </cdr:from>
    <cdr:to>
      <cdr:x>0.4261</cdr:x>
      <cdr:y>0.88889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304504" y="4968850"/>
          <a:ext cx="122413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0.09568</cdr:x>
      <cdr:y>0.88889</cdr:y>
    </cdr:from>
    <cdr:to>
      <cdr:x>0.27828</cdr:x>
      <cdr:y>0.88889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>
          <a:off x="792336" y="518487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0.59132</cdr:x>
      <cdr:y>0.83951</cdr:y>
    </cdr:from>
    <cdr:to>
      <cdr:x>0.67827</cdr:x>
      <cdr:y>0.88889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896792" y="4896842"/>
          <a:ext cx="7200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0.67827</cdr:x>
      <cdr:y>0.88889</cdr:y>
    </cdr:from>
    <cdr:to>
      <cdr:x>0.8174</cdr:x>
      <cdr:y>0.88889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5616872" y="5184874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0.41741</cdr:x>
      <cdr:y>0.8642</cdr:y>
    </cdr:from>
    <cdr:to>
      <cdr:x>0.4435</cdr:x>
      <cdr:y>0.91358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3456632" y="5040858"/>
          <a:ext cx="216056" cy="2880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0.46089</cdr:x>
      <cdr:y>0.8642</cdr:y>
    </cdr:from>
    <cdr:to>
      <cdr:x>0.53915</cdr:x>
      <cdr:y>0.91358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3816672" y="5040858"/>
          <a:ext cx="648084" cy="28803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0.44349</cdr:x>
      <cdr:y>0.5062</cdr:y>
    </cdr:from>
    <cdr:to>
      <cdr:x>0.55391</cdr:x>
      <cdr:y>0.66296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672656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0.4348</cdr:x>
      <cdr:y>0.5062</cdr:y>
    </cdr:from>
    <cdr:to>
      <cdr:x>0.54522</cdr:x>
      <cdr:y>0.66296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648" y="29526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3 858,0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0.8235</cdr:x>
      <cdr:y>0.0334</cdr:y>
    </cdr:from>
    <cdr:to>
      <cdr:x>0.93392</cdr:x>
      <cdr:y>0.19016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6819552" y="1948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216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0.19999</cdr:x>
      <cdr:y>0.23171</cdr:y>
    </cdr:from>
    <cdr:to>
      <cdr:x>0.31303</cdr:x>
      <cdr:y>0.29268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1656184" y="1368152"/>
          <a:ext cx="936104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0.01739</cdr:x>
      <cdr:y>0.23171</cdr:y>
    </cdr:from>
    <cdr:to>
      <cdr:x>0.19999</cdr:x>
      <cdr:y>0.23171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144016" y="1368152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0.5652</cdr:x>
      <cdr:y>0.10976</cdr:y>
    </cdr:from>
    <cdr:to>
      <cdr:x>0.59998</cdr:x>
      <cdr:y>0.18293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4680520" y="648072"/>
          <a:ext cx="288032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0.59998</cdr:x>
      <cdr:y>0.10976</cdr:y>
    </cdr:from>
    <cdr:to>
      <cdr:x>0.77389</cdr:x>
      <cdr:y>0.10976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4968552" y="648072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0.28049</cdr:y>
    </cdr:from>
    <cdr:to>
      <cdr:x>0.92171</cdr:x>
      <cdr:y>0.28049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192688" y="165618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0.66085</cdr:x>
      <cdr:y>0.28049</cdr:y>
    </cdr:from>
    <cdr:to>
      <cdr:x>0.7565</cdr:x>
      <cdr:y>0.28049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5472608" y="1656184"/>
          <a:ext cx="79208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0.46955</cdr:x>
      <cdr:y>0.78049</cdr:y>
    </cdr:from>
    <cdr:to>
      <cdr:x>0.47825</cdr:x>
      <cdr:y>0.85366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88432" y="4608512"/>
          <a:ext cx="72046" cy="4320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0.3739</cdr:x>
      <cdr:y>0.78049</cdr:y>
    </cdr:from>
    <cdr:to>
      <cdr:x>0.45216</cdr:x>
      <cdr:y>0.87805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>
          <a:off x="3096344" y="4608512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0.20869</cdr:x>
      <cdr:y>0.87805</cdr:y>
    </cdr:from>
    <cdr:to>
      <cdr:x>0.3739</cdr:x>
      <cdr:y>0.87805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1728192" y="5184576"/>
          <a:ext cx="136815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0.23478</cdr:x>
      <cdr:y>0.71951</cdr:y>
    </cdr:from>
    <cdr:to>
      <cdr:x>0.44346</cdr:x>
      <cdr:y>0.78049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1944216" y="4248472"/>
          <a:ext cx="1728192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0.10434</cdr:x>
      <cdr:y>0.71951</cdr:y>
    </cdr:from>
    <cdr:to>
      <cdr:x>0.23478</cdr:x>
      <cdr:y>0.71951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864096" y="4248472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0.62607</cdr:x>
      <cdr:y>0.19512</cdr:y>
    </cdr:from>
    <cdr:to>
      <cdr:x>0.67824</cdr:x>
      <cdr:y>0.23171</cdr:y>
    </cdr:to>
    <cdr:cxnSp macro="">
      <cdr:nvCxnSpPr>
        <cdr:cNvPr id="26" name="Прямая соединительная линия 25"/>
        <cdr:cNvCxnSpPr/>
      </cdr:nvCxnSpPr>
      <cdr:spPr>
        <a:xfrm xmlns:a="http://schemas.openxmlformats.org/drawingml/2006/main" flipV="1">
          <a:off x="5184576" y="1152128"/>
          <a:ext cx="43204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0.67824</cdr:x>
      <cdr:y>0.19512</cdr:y>
    </cdr:from>
    <cdr:to>
      <cdr:x>0.83475</cdr:x>
      <cdr:y>0.19512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>
          <a:off x="5616624" y="1152128"/>
          <a:ext cx="129608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0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883,5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0.54781</cdr:x>
      <cdr:y>0.76829</cdr:y>
    </cdr:from>
    <cdr:to>
      <cdr:x>0.61737</cdr:x>
      <cdr:y>0.86585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4" y="4536504"/>
          <a:ext cx="57606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0.86585</cdr:y>
    </cdr:from>
    <cdr:to>
      <cdr:x>0.77389</cdr:x>
      <cdr:y>0.86585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5112568" y="5112568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0.69563</cdr:x>
      <cdr:y>0.57317</cdr:y>
    </cdr:from>
    <cdr:to>
      <cdr:x>0.77389</cdr:x>
      <cdr:y>0.67073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5760640" y="3384376"/>
          <a:ext cx="648072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0.77389</cdr:x>
      <cdr:y>0.67073</cdr:y>
    </cdr:from>
    <cdr:to>
      <cdr:x>0.97388</cdr:x>
      <cdr:y>0.67073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>
          <a:off x="6408712" y="3960440"/>
          <a:ext cx="165615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0.67824</cdr:x>
      <cdr:y>0.18293</cdr:y>
    </cdr:from>
    <cdr:to>
      <cdr:x>0.73911</cdr:x>
      <cdr:y>0.32927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616624" y="1080120"/>
          <a:ext cx="504056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0.73911</cdr:x>
      <cdr:y>0.18293</cdr:y>
    </cdr:from>
    <cdr:to>
      <cdr:x>0.9478</cdr:x>
      <cdr:y>0.18293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120680" y="1080120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0.46086</cdr:x>
      <cdr:y>0.78049</cdr:y>
    </cdr:from>
    <cdr:to>
      <cdr:x>0.46086</cdr:x>
      <cdr:y>0.86585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3816424" y="4608512"/>
          <a:ext cx="0" cy="5040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0.19999</cdr:x>
      <cdr:y>0.36585</cdr:y>
    </cdr:from>
    <cdr:to>
      <cdr:x>0.27825</cdr:x>
      <cdr:y>0.40244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656184" y="2160240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0.03478</cdr:x>
      <cdr:y>0.36585</cdr:y>
    </cdr:from>
    <cdr:to>
      <cdr:x>0.19999</cdr:x>
      <cdr:y>0.36585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288032" y="2160240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0.27825</cdr:x>
      <cdr:y>0.18293</cdr:y>
    </cdr:from>
    <cdr:to>
      <cdr:x>0.29563</cdr:x>
      <cdr:y>0.31708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304256" y="1080120"/>
          <a:ext cx="143938" cy="7921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0.14782</cdr:x>
      <cdr:y>0.18293</cdr:y>
    </cdr:from>
    <cdr:to>
      <cdr:x>0.27826</cdr:x>
      <cdr:y>0.18293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1224136" y="1080120"/>
          <a:ext cx="108019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0.43477</cdr:x>
      <cdr:y>0.40244</cdr:y>
    </cdr:from>
    <cdr:to>
      <cdr:x>0.54519</cdr:x>
      <cdr:y>0.5573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600403" y="2376270"/>
          <a:ext cx="914407" cy="9143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9 097,4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 err="1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млн.руб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0.50433</cdr:x>
      <cdr:y>0.78049</cdr:y>
    </cdr:from>
    <cdr:to>
      <cdr:x>0.61737</cdr:x>
      <cdr:y>0.91463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176464" y="4608512"/>
          <a:ext cx="936104" cy="79208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0.53911</cdr:x>
      <cdr:y>0.76829</cdr:y>
    </cdr:from>
    <cdr:to>
      <cdr:x>0.67824</cdr:x>
      <cdr:y>0.78049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464496" y="4536504"/>
          <a:ext cx="1152128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0.61737</cdr:x>
      <cdr:y>0.91463</cdr:y>
    </cdr:from>
    <cdr:to>
      <cdr:x>0.79998</cdr:x>
      <cdr:y>0.91463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5112568" y="5400600"/>
          <a:ext cx="151222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0.66955</cdr:x>
      <cdr:y>0.78049</cdr:y>
    </cdr:from>
    <cdr:to>
      <cdr:x>0.85215</cdr:x>
      <cdr:y>0.78049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5544616" y="4608512"/>
          <a:ext cx="151214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0.7478</cdr:x>
      <cdr:y>0.64634</cdr:y>
    </cdr:from>
    <cdr:to>
      <cdr:x>0.93041</cdr:x>
      <cdr:y>0.64634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192688" y="3816424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0.59129</cdr:x>
      <cdr:y>0.64634</cdr:y>
    </cdr:from>
    <cdr:to>
      <cdr:x>0.7478</cdr:x>
      <cdr:y>0.7439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4896544" y="3816424"/>
          <a:ext cx="129614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0.02609</cdr:x>
      <cdr:y>0.89024</cdr:y>
    </cdr:from>
    <cdr:to>
      <cdr:x>0.25651</cdr:x>
      <cdr:y>0.89024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216024" y="5256584"/>
          <a:ext cx="19082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0.25651</cdr:x>
      <cdr:y>0.7439</cdr:y>
    </cdr:from>
    <cdr:to>
      <cdr:x>0.36521</cdr:x>
      <cdr:y>0.89024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124236" y="4392488"/>
          <a:ext cx="900100" cy="8640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0.41738</cdr:x>
      <cdr:y>0.92683</cdr:y>
    </cdr:from>
    <cdr:to>
      <cdr:x>0.58259</cdr:x>
      <cdr:y>0.92683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3456384" y="5472608"/>
          <a:ext cx="136813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0.35651</cdr:x>
      <cdr:y>0.78049</cdr:y>
    </cdr:from>
    <cdr:to>
      <cdr:x>0.45216</cdr:x>
      <cdr:y>0.86585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2952328" y="4608512"/>
          <a:ext cx="79208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0.25651</cdr:x>
      <cdr:y>0.93902</cdr:y>
    </cdr:from>
    <cdr:to>
      <cdr:x>0.40868</cdr:x>
      <cdr:y>0.93902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124236" y="5544616"/>
          <a:ext cx="126014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0.42076</cdr:x>
      <cdr:y>0.36803</cdr:y>
    </cdr:from>
    <cdr:to>
      <cdr:x>0.59182</cdr:x>
      <cdr:y>0.63887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49192" y="1174133"/>
          <a:ext cx="914409" cy="864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1 048,8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800" dirty="0" smtClean="0"/>
            <a:t>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0.52853</cdr:x>
      <cdr:y>0.09718</cdr:y>
    </cdr:from>
    <cdr:to>
      <cdr:x>0.771</cdr:x>
      <cdr:y>0.16489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825266" y="310037"/>
          <a:ext cx="129614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0.771</cdr:x>
      <cdr:y>0.16489</cdr:y>
    </cdr:from>
    <cdr:to>
      <cdr:x>0.94612</cdr:x>
      <cdr:y>0.16489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121410" y="526061"/>
          <a:ext cx="9361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0.2187</cdr:x>
      <cdr:y>0.72915</cdr:y>
    </cdr:from>
    <cdr:to>
      <cdr:x>0.313</cdr:x>
      <cdr:y>0.77429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1169071" y="2326261"/>
          <a:ext cx="504067" cy="1440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0.04358</cdr:x>
      <cdr:y>0.77429</cdr:y>
    </cdr:from>
    <cdr:to>
      <cdr:x>0.2187</cdr:x>
      <cdr:y>0.77429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H="1">
          <a:off x="232978" y="2470262"/>
          <a:ext cx="936094" cy="1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основе бюджета городского округа Домодедово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на </a:t>
            </a:r>
            <a:r>
              <a:rPr lang="ru-RU" sz="2400" dirty="0">
                <a:latin typeface="Georgia" panose="02040502050405020303" pitchFamily="18" charset="0"/>
              </a:rPr>
              <a:t>2019 год и плановый период 2020 и 2021 гг. </a:t>
            </a: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101636"/>
              </p:ext>
            </p:extLst>
          </p:nvPr>
        </p:nvGraphicFramePr>
        <p:xfrm>
          <a:off x="539552" y="836712"/>
          <a:ext cx="8424936" cy="38702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«Проектно-информационное обеспечение градостроительной деятельности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проекта планировки и проекта межевания территории для размещения объекта местного значения "Общеобразовательная школа на 1100 мест", по адресу: г. Домодедово,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Центральный, ул. Кирова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 сметной документации по объекту: Устройство уличного освещения на участке от ул. Талалихина до ул. Коломийца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архитектурно –художественных концепций благоустройства общественных пространств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Запрет на долгострой - Улучшение архитектурного облика (ликвидация долгостроев, самовольного строительства)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архитектурно-планировочных решений по формированию облика площади перед зданием почты, по адресу: Московская область, городской округ Домодедово, ул. Каширское шоссе, д. 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99845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867076"/>
              </p:ext>
            </p:extLst>
          </p:nvPr>
        </p:nvGraphicFramePr>
        <p:xfrm>
          <a:off x="539552" y="836712"/>
          <a:ext cx="8424936" cy="2743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1.«Чистая вода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 и станций водоподготовки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1609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958765"/>
              </p:ext>
            </p:extLst>
          </p:nvPr>
        </p:nvGraphicFramePr>
        <p:xfrm>
          <a:off x="539552" y="836712"/>
          <a:ext cx="8424936" cy="298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«Очистка сточных вод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сточных вод, очищенных до нормативных значений, в общем объеме сточных вод, пропущенных через очистные сооружения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построенных, реконструированных, отремонтированных коллекторов (участков), КНС суммарной пропускной способностью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38677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507593"/>
              </p:ext>
            </p:extLst>
          </p:nvPr>
        </p:nvGraphicFramePr>
        <p:xfrm>
          <a:off x="539552" y="836712"/>
          <a:ext cx="8424936" cy="4677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обеспечения качественными жилищно-коммунальными услугами на территории городского округа Домодедово»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заемных средств организаций в общем объеме капитальных вложений в системы теплоснабжения, водоснабжения, водоотведения и очистки сточных вод*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инженерной инфраструктуры на территории военных городков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организаций в сфере ЖКХ, для которых созданы условия для повышения эффективности работы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 без долгов - Задолженность за потребленные топливно-энергетические ресурсы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 на тысячу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156,53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готовности объектов жилищно-коммунального хозяйства муниципальных образований Московской области к осенне-зимнему периоду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 по устранению технологических нарушений (аварий, инцидентов) на коммунальных объектах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РСО, утвердивших инвестиционные программы в сфере теплоснабжения, водоснабжения и водоотведения в общем количестве РСО, осуществляющих регулируемые виды деятельности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153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114787"/>
              </p:ext>
            </p:extLst>
          </p:nvPr>
        </p:nvGraphicFramePr>
        <p:xfrm>
          <a:off x="539552" y="836712"/>
          <a:ext cx="8424936" cy="3144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«Содержание и развитие инженерной инфраструктуры 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«Энергосбережение и повышение энергетической эффективности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энергоемкости ВРП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Бережливый учет - Оснащенность многоквартирных домов приборами учета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соответствующих нормальному классу энергоэффективности и выше (А,В,С,D)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энергоэффективных инженерных коммунальных систем с помощью повышения энергетической эффективности и снижения процента износа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47998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135873"/>
              </p:ext>
            </p:extLst>
          </p:nvPr>
        </p:nvGraphicFramePr>
        <p:xfrm>
          <a:off x="539552" y="836712"/>
          <a:ext cx="8424936" cy="2500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«Газификация сельских населенных пунктов городского округа Домодедово Московской области на 2015-2019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«Газификация сельских населенных пунктов городского округа Домодедово Московской области на 2015-2019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в эксплуатацию  газопроводов высокого, среднего и низкого давления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Километр; тысяча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проектной документации на строительство газопроводов высокого, среднего и низкого давления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27290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55082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96985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05897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23723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043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16588"/>
              </p:ext>
            </p:extLst>
          </p:nvPr>
        </p:nvGraphicFramePr>
        <p:xfrm>
          <a:off x="539552" y="836712"/>
          <a:ext cx="835293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71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Работники анестизиолого-реанимационных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37656"/>
              </p:ext>
            </p:extLst>
          </p:nvPr>
        </p:nvGraphicFramePr>
        <p:xfrm>
          <a:off x="539552" y="836712"/>
          <a:ext cx="8352929" cy="5832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5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5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Председатели домовых комитетов (старшие по домам), 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го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996969"/>
              </p:ext>
            </p:extLst>
          </p:nvPr>
        </p:nvGraphicFramePr>
        <p:xfrm>
          <a:off x="323528" y="980728"/>
          <a:ext cx="8640961" cy="5542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1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401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52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ПИР, корректировка проектно-сметной документации на реконструкцию детского дошкольного учреждения в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д.Красное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Домодедово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очистных сооружений микрорайон Западный, ГПЗ "Константиново"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КНС, г.Домодедово, мкр-н Западный, ул. Текстильщиков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9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"Северный"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14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 общеобразовательной школы на 825 мест (г.Домодедово, мкр-н Западный)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319,2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5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объектов уличного освещения городского округа Домодедово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271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Корректировка проекта "Подготовка территории и строительство автомобильной дороги по ул. 2- Центральная от персечения с ул. Гагарина до Каширского шоссе, влючая ливневую канализацию с очистными сооружениями"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7451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дошкольного образовательного учреждения на 190 мест по адресу: Московская область, г.Домодедово, ул.Дружбы (ПИР и строительство)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36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инженерных изысканий, проектной документации для привязки и оптимизации проекта повторного использования, выполнение рабочей документации, проекта благоустройства и проектов интерьеров для строительства объекта: "Дошкольное образовательное учреждение на 190 мест по адресу: Московская область,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800" b="0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ул.Дружбы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834320"/>
              </p:ext>
            </p:extLst>
          </p:nvPr>
        </p:nvGraphicFramePr>
        <p:xfrm>
          <a:off x="323528" y="980728"/>
          <a:ext cx="8640961" cy="4320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9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8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1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57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401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Детский сад  на 190 мест по адресу: Московская область,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-н Южный (корректировка проекта и строительство)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5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Детский сад  на 150 мест по адресу: Московская область, г.Домодедово, мкр-н Западный, ул.Текстильщиков (ПИР и строительство)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144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Общеобразовательная школа на 275 мест, г.Домодедово, микрорайон Северный, ул. Советская, д. 32 (ПИР и строительство)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9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Строительство котельной в мкр-не Востряково, ул. Ледовская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Строительство водозаборного узла в мкр-не Востряково, ул. Ледовская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514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effectLst/>
                          <a:latin typeface="Times New Roman Cyr"/>
                        </a:rPr>
                        <a:t>Строительство автомобильных дорог общего пользования 3-4 кварталов мкр. Южный, г.Домодедово (вынос газопровода)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271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Выполнение работ по строительству (реконструкции) объектов дорожного хозяйства местного значения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39423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571487"/>
              </p:ext>
            </p:extLst>
          </p:nvPr>
        </p:nvGraphicFramePr>
        <p:xfrm>
          <a:off x="467544" y="1268760"/>
          <a:ext cx="8229600" cy="494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8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6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94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r>
                        <a:rPr lang="ru-RU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2018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</a:t>
                      </a: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нию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2017 год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8 165,5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8 677,4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7 525,8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7 587,1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4 591,4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4 572,5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3 935,9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объеме доходов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8 663,2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9 097,4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7 905,8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7 787,1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5 089,7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дефицита в (%)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77809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Основные параметры бюджета городского округа  Домодедово на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(</a:t>
            </a:r>
            <a:r>
              <a:rPr lang="ru-RU" alt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93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139032"/>
              </p:ext>
            </p:extLst>
          </p:nvPr>
        </p:nvGraphicFramePr>
        <p:xfrm>
          <a:off x="467544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2019 </a:t>
            </a:r>
            <a:r>
              <a:rPr lang="ru-RU" sz="1400" dirty="0" smtClean="0">
                <a:latin typeface="Georgia" panose="02040502050405020303" pitchFamily="18" charset="0"/>
              </a:rPr>
              <a:t>год и </a:t>
            </a:r>
            <a:r>
              <a:rPr lang="ru-RU" sz="1400" dirty="0">
                <a:latin typeface="Georgia" panose="02040502050405020303" pitchFamily="18" charset="0"/>
              </a:rPr>
              <a:t>плановый период 2020 и 2021 гг</a:t>
            </a:r>
            <a:r>
              <a:rPr lang="ru-RU" sz="1400" dirty="0" smtClean="0">
                <a:latin typeface="Georgia" panose="02040502050405020303" pitchFamily="18" charset="0"/>
              </a:rPr>
              <a:t>. в сравнении с фактическим исполнением 2017 года и ожидаемым исполнением 2018 года                                                                                                                   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475286"/>
              </p:ext>
            </p:extLst>
          </p:nvPr>
        </p:nvGraphicFramePr>
        <p:xfrm>
          <a:off x="539552" y="1484784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Муниципальный </a:t>
            </a:r>
            <a:r>
              <a:rPr lang="ru-RU" sz="1400" dirty="0" smtClean="0">
                <a:latin typeface="Georgia" panose="02040502050405020303" pitchFamily="18" charset="0"/>
              </a:rPr>
              <a:t>долг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088" y="1773238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34759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96336" y="155679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87480755"/>
              </p:ext>
            </p:extLst>
          </p:nvPr>
        </p:nvGraphicFramePr>
        <p:xfrm>
          <a:off x="175936" y="2060848"/>
          <a:ext cx="8439348" cy="336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1 305,3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1 512,9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1 597,6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1 589,2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2 014,3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2 020,0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046957"/>
              </p:ext>
            </p:extLst>
          </p:nvPr>
        </p:nvGraphicFramePr>
        <p:xfrm>
          <a:off x="539750" y="692150"/>
          <a:ext cx="8229600" cy="547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014" y="188640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доходов </a:t>
            </a:r>
            <a:r>
              <a:rPr lang="ru-RU" sz="1400" dirty="0" smtClean="0">
                <a:latin typeface="Georgia" panose="02040502050405020303" pitchFamily="18" charset="0"/>
              </a:rPr>
              <a:t>2017-2021 гг.   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04501" y="256490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7 525,8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08304" y="191683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7 587,1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444908"/>
              </p:ext>
            </p:extLst>
          </p:nvPr>
        </p:nvGraphicFramePr>
        <p:xfrm>
          <a:off x="468313" y="1196975"/>
          <a:ext cx="843438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Динамика </a:t>
            </a:r>
            <a:r>
              <a:rPr lang="ru-RU" sz="1400" dirty="0" smtClean="0">
                <a:latin typeface="Georgia" panose="02040502050405020303" pitchFamily="18" charset="0"/>
              </a:rPr>
              <a:t>расходов 2017-2021 гг.                                                                                           </a:t>
            </a:r>
            <a:r>
              <a:rPr lang="ru-RU" sz="12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4916426"/>
              </p:ext>
            </p:extLst>
          </p:nvPr>
        </p:nvGraphicFramePr>
        <p:xfrm>
          <a:off x="323528" y="764704"/>
          <a:ext cx="8281168" cy="245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8986899"/>
              </p:ext>
            </p:extLst>
          </p:nvPr>
        </p:nvGraphicFramePr>
        <p:xfrm>
          <a:off x="467544" y="3284984"/>
          <a:ext cx="8281168" cy="274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00338" y="334963"/>
            <a:ext cx="38528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2019 года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7812088" y="322263"/>
            <a:ext cx="914400" cy="91440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29173212"/>
              </p:ext>
            </p:extLst>
          </p:nvPr>
        </p:nvGraphicFramePr>
        <p:xfrm>
          <a:off x="395288" y="260350"/>
          <a:ext cx="8281168" cy="5832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V="1">
            <a:off x="5580063" y="4549775"/>
            <a:ext cx="936625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16688" y="4551363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736704"/>
              </p:ext>
            </p:extLst>
          </p:nvPr>
        </p:nvGraphicFramePr>
        <p:xfrm>
          <a:off x="467544" y="476672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6011863" y="2276475"/>
            <a:ext cx="1081087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092950" y="2930525"/>
            <a:ext cx="1366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138913"/>
              </p:ext>
            </p:extLst>
          </p:nvPr>
        </p:nvGraphicFramePr>
        <p:xfrm>
          <a:off x="457200" y="1268761"/>
          <a:ext cx="8507288" cy="5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                                                                                              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699637"/>
              </p:ext>
            </p:extLst>
          </p:nvPr>
        </p:nvGraphicFramePr>
        <p:xfrm>
          <a:off x="457200" y="1052736"/>
          <a:ext cx="7740000" cy="49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на </a:t>
            </a:r>
            <a:r>
              <a:rPr lang="ru-RU" sz="1400" dirty="0"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2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959378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2017-2021 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533065"/>
              </p:ext>
            </p:extLst>
          </p:nvPr>
        </p:nvGraphicFramePr>
        <p:xfrm>
          <a:off x="107504" y="908720"/>
          <a:ext cx="8712968" cy="5554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59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22.02.2008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№1-4/77;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14.07.2009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№1-4/200;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31.03.2010 №1-4/271;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29.09.2010 №1-4/320;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16.08.2011 №1-4/387;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11.11.2012 №1-4/404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10.10.2013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№1-4/540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25.07.2014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№1-4/601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12.11.2014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17.12.2014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№1-4/629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02.03.2015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№1-4/646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22.06.2015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№1-4/661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21.08.2015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№1-4/675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22.10.2015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№1-4/686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09.12.2015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№1-4/697,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12.12.2016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1-4/751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17.11.2017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№1-4/842,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№1-4/854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малоэтажной жилой застройки (в том числе индивидуальной жилой застройки)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7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личного подсобного хозяйства, садоводства, огородничества или животноводства, а также дачного хозяйства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7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среднеэтажной жилой застройки, многоэтажной жилой застройки и занятые объектами инженерной инфраструктуры жилищно-коммунального комплекса (за исключением доли в праве на земельный участок, приходящийся на объект, не относящийся к жилищному фонду и к объектам инженерной инфраструктуры жилищно-коммунального комплекса)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индивидуального и кооперативного гаражного строительства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землям сельскохозяйственного назначения или к землям в составе зон сельскохозяйственного использования в населенных пунктах и используемые для сельскохозяйственного производства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latin typeface="Georgia" panose="02040502050405020303" pitchFamily="18" charset="0"/>
              </a:rPr>
              <a:t>налога»</a:t>
            </a:r>
            <a:r>
              <a:rPr lang="ru-RU" altLang="ru-RU" sz="1400" dirty="0" smtClean="0">
                <a:latin typeface="Georgia" panose="02040502050405020303" pitchFamily="18" charset="0"/>
              </a:rPr>
              <a:t> 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87753"/>
              </p:ext>
            </p:extLst>
          </p:nvPr>
        </p:nvGraphicFramePr>
        <p:xfrm>
          <a:off x="467544" y="1041480"/>
          <a:ext cx="8568952" cy="5720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3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5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8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ожидаемые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2019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17 142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12 000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12 000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1 807 508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1 265 255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1 265 255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1 361 987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953 391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953 391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184 687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129 281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129 281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3 132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2 192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2 192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59 485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41 640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41 640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30 309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21 216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21 216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8 493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5 945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5 945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592 299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414 609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414 609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10 708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7 496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7 496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176 353 873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123 447 711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123 447 711 руб.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69903"/>
              </p:ext>
            </p:extLst>
          </p:nvPr>
        </p:nvGraphicFramePr>
        <p:xfrm>
          <a:off x="179512" y="836713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3243158"/>
              </p:ext>
            </p:extLst>
          </p:nvPr>
        </p:nvGraphicFramePr>
        <p:xfrm>
          <a:off x="467544" y="476672"/>
          <a:ext cx="8281168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H="1" flipV="1">
            <a:off x="1619250" y="3644900"/>
            <a:ext cx="1152525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468313" y="3644900"/>
            <a:ext cx="11509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195513" y="4292600"/>
            <a:ext cx="792162" cy="649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900113" y="4941888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026" y="-12619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4319154"/>
              </p:ext>
            </p:extLst>
          </p:nvPr>
        </p:nvGraphicFramePr>
        <p:xfrm>
          <a:off x="522598" y="454667"/>
          <a:ext cx="5345546" cy="3190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flipH="1">
            <a:off x="2051050" y="765175"/>
            <a:ext cx="115252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4213" y="981075"/>
            <a:ext cx="13668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427538" y="1700213"/>
            <a:ext cx="215900" cy="7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643438" y="1773238"/>
            <a:ext cx="936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24300" y="3019312"/>
            <a:ext cx="611188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535488" y="3306650"/>
            <a:ext cx="1044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45425" y="841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3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8687831"/>
              </p:ext>
            </p:extLst>
          </p:nvPr>
        </p:nvGraphicFramePr>
        <p:xfrm>
          <a:off x="502978" y="3717032"/>
          <a:ext cx="8280920" cy="3022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893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1 152,7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1 048,8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1 042,8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6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7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2492896"/>
            <a:ext cx="12961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общегосударственные вопросы</a:t>
            </a:r>
          </a:p>
          <a:p>
            <a:pPr algn="ctr"/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598,9 (57%)</a:t>
            </a: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5825" y="765175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7646286"/>
              </p:ext>
            </p:extLst>
          </p:nvPr>
        </p:nvGraphicFramePr>
        <p:xfrm>
          <a:off x="522672" y="918592"/>
          <a:ext cx="5417480" cy="265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69370683"/>
              </p:ext>
            </p:extLst>
          </p:nvPr>
        </p:nvGraphicFramePr>
        <p:xfrm>
          <a:off x="539552" y="4005064"/>
          <a:ext cx="8352924" cy="275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5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2019-2021 годов, определены 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проекта бюджета 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трехлетний период. Проект бюджета сформирован на основе первого (базового) варианта прогноза, который отражает сложившуюся тенденцию развития экономики городского округа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Домодедово.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«Национальная экономика»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2684483"/>
              </p:ext>
            </p:extLst>
          </p:nvPr>
        </p:nvGraphicFramePr>
        <p:xfrm>
          <a:off x="467544" y="666564"/>
          <a:ext cx="5328839" cy="30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 flipV="1">
            <a:off x="3995738" y="2204864"/>
            <a:ext cx="360362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356100" y="2204864"/>
            <a:ext cx="7921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533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5631919"/>
              </p:ext>
            </p:extLst>
          </p:nvPr>
        </p:nvGraphicFramePr>
        <p:xfrm>
          <a:off x="688895" y="3793113"/>
          <a:ext cx="8239205" cy="2845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74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598" y="34944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«Жилищно-коммунальное хозяйство»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82172103"/>
              </p:ext>
            </p:extLst>
          </p:nvPr>
        </p:nvGraphicFramePr>
        <p:xfrm>
          <a:off x="395536" y="620688"/>
          <a:ext cx="54726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H="1" flipV="1">
            <a:off x="1547813" y="1571625"/>
            <a:ext cx="503237" cy="35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68313" y="1557338"/>
            <a:ext cx="1079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24299" y="2618922"/>
            <a:ext cx="576263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00563" y="2730274"/>
            <a:ext cx="935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8" name="TextBox 18"/>
          <p:cNvSpPr txBox="1">
            <a:spLocks noChangeArrowheads="1"/>
          </p:cNvSpPr>
          <p:nvPr/>
        </p:nvSpPr>
        <p:spPr bwMode="auto">
          <a:xfrm>
            <a:off x="2329813" y="1844824"/>
            <a:ext cx="11509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1 187,6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48588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8411805"/>
              </p:ext>
            </p:extLst>
          </p:nvPr>
        </p:nvGraphicFramePr>
        <p:xfrm>
          <a:off x="468313" y="3717032"/>
          <a:ext cx="8166771" cy="263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87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823,7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6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744,7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9309" y="18864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«Охрана окружающей среды»</a:t>
            </a:r>
          </a:p>
        </p:txBody>
      </p:sp>
      <p:graphicFrame>
        <p:nvGraphicFramePr>
          <p:cNvPr id="26627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54025" y="785813"/>
          <a:ext cx="5248275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80" r:id="rId3" imgW="5249111" imgH="2767824" progId="Excel.Chart.8">
                  <p:embed/>
                </p:oleObj>
              </mc:Choice>
              <mc:Fallback>
                <p:oleObj r:id="rId3" imgW="5249111" imgH="2767824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785813"/>
                        <a:ext cx="5248275" cy="276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753350" y="342900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7689135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 flipV="1">
            <a:off x="4067944" y="1772816"/>
            <a:ext cx="36004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27984" y="177281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«Образование»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27651" name="TextBox 19"/>
          <p:cNvSpPr txBox="1">
            <a:spLocks noChangeArrowheads="1"/>
          </p:cNvSpPr>
          <p:nvPr/>
        </p:nvSpPr>
        <p:spPr bwMode="auto">
          <a:xfrm>
            <a:off x="2195736" y="2132856"/>
            <a:ext cx="1117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871,6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04150" y="188913"/>
            <a:ext cx="1174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9485135"/>
              </p:ext>
            </p:extLst>
          </p:nvPr>
        </p:nvGraphicFramePr>
        <p:xfrm>
          <a:off x="395536" y="496888"/>
          <a:ext cx="4824535" cy="3076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66063347"/>
              </p:ext>
            </p:extLst>
          </p:nvPr>
        </p:nvGraphicFramePr>
        <p:xfrm>
          <a:off x="467544" y="3645024"/>
          <a:ext cx="8439348" cy="3028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8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608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3 973,0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4 871,6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3 751,3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3 758,9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1 273,0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1 313,3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2 262,4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1 948,4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1 948,4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371,1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9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«Культура и кинематография»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73173625"/>
              </p:ext>
            </p:extLst>
          </p:nvPr>
        </p:nvGraphicFramePr>
        <p:xfrm>
          <a:off x="187450" y="625451"/>
          <a:ext cx="583264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2473325" y="2133600"/>
            <a:ext cx="11525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549,2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1763713" y="1052513"/>
            <a:ext cx="647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7524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411413" y="1052513"/>
            <a:ext cx="360362" cy="43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8985219"/>
              </p:ext>
            </p:extLst>
          </p:nvPr>
        </p:nvGraphicFramePr>
        <p:xfrm>
          <a:off x="539552" y="4005064"/>
          <a:ext cx="8064896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«Социальная политика»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64165811"/>
              </p:ext>
            </p:extLst>
          </p:nvPr>
        </p:nvGraphicFramePr>
        <p:xfrm>
          <a:off x="400299" y="915070"/>
          <a:ext cx="482453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2195513" y="2060575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282,9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(100%)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99388" y="333375"/>
            <a:ext cx="1173162" cy="3063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02289681"/>
              </p:ext>
            </p:extLst>
          </p:nvPr>
        </p:nvGraphicFramePr>
        <p:xfrm>
          <a:off x="539553" y="4005064"/>
          <a:ext cx="8166771" cy="2519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«Физическая культура и спорт»</a:t>
            </a:r>
          </a:p>
        </p:txBody>
      </p:sp>
      <p:graphicFrame>
        <p:nvGraphicFramePr>
          <p:cNvPr id="3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6733180"/>
              </p:ext>
            </p:extLst>
          </p:nvPr>
        </p:nvGraphicFramePr>
        <p:xfrm>
          <a:off x="518344" y="663576"/>
          <a:ext cx="4978400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40650" y="312738"/>
            <a:ext cx="11731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52572324"/>
              </p:ext>
            </p:extLst>
          </p:nvPr>
        </p:nvGraphicFramePr>
        <p:xfrm>
          <a:off x="539553" y="4005064"/>
          <a:ext cx="8166771" cy="104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Раздел бюджета </a:t>
            </a:r>
            <a:r>
              <a:rPr lang="ru-RU" sz="1400" dirty="0">
                <a:latin typeface="Georgia" panose="02040502050405020303" pitchFamily="18" charset="0"/>
              </a:rPr>
              <a:t>«Средства массовой информации »</a:t>
            </a:r>
          </a:p>
        </p:txBody>
      </p:sp>
      <p:graphicFrame>
        <p:nvGraphicFramePr>
          <p:cNvPr id="31747" name="Объект 3"/>
          <p:cNvGraphicFramePr>
            <a:graphicFrameLocks noGrp="1"/>
          </p:cNvGraphicFramePr>
          <p:nvPr>
            <p:ph sz="half" idx="1"/>
          </p:nvPr>
        </p:nvGraphicFramePr>
        <p:xfrm>
          <a:off x="471488" y="569913"/>
          <a:ext cx="5360987" cy="312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4" r:id="rId3" imgW="5364945" imgH="3127519" progId="Excel.Chart.8">
                  <p:embed/>
                </p:oleObj>
              </mc:Choice>
              <mc:Fallback>
                <p:oleObj r:id="rId3" imgW="5364945" imgH="3127519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569913"/>
                        <a:ext cx="5360987" cy="312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 flipV="1">
            <a:off x="3419475" y="1196975"/>
            <a:ext cx="504825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924300" y="1196975"/>
            <a:ext cx="9350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1420813" y="2349500"/>
            <a:ext cx="774700" cy="21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22288" y="2565400"/>
            <a:ext cx="898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596188" y="306388"/>
            <a:ext cx="1173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1086808"/>
              </p:ext>
            </p:extLst>
          </p:nvPr>
        </p:nvGraphicFramePr>
        <p:xfrm>
          <a:off x="539553" y="4005064"/>
          <a:ext cx="8166771" cy="260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8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1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2019-2021 годах </a:t>
            </a:r>
            <a:r>
              <a:rPr lang="ru-RU" altLang="ru-RU" sz="1400" dirty="0">
                <a:latin typeface="Georgia" panose="02040502050405020303" pitchFamily="18" charset="0"/>
              </a:rPr>
              <a:t/>
            </a:r>
            <a:br>
              <a:rPr lang="ru-RU" altLang="ru-RU" sz="1400" dirty="0">
                <a:latin typeface="Georgia" panose="02040502050405020303" pitchFamily="18" charset="0"/>
              </a:rPr>
            </a:br>
            <a:r>
              <a:rPr lang="ru-RU" altLang="ru-RU" sz="1400" dirty="0">
                <a:latin typeface="Georgia" panose="02040502050405020303" pitchFamily="18" charset="0"/>
              </a:rPr>
              <a:t>по </a:t>
            </a:r>
            <a:r>
              <a:rPr lang="ru-RU" altLang="ru-RU" sz="1400" dirty="0" smtClean="0">
                <a:latin typeface="Georgia" panose="02040502050405020303" pitchFamily="18" charset="0"/>
              </a:rPr>
              <a:t>программам</a:t>
            </a: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880825"/>
              </p:ext>
            </p:extLst>
          </p:nvPr>
        </p:nvGraphicFramePr>
        <p:xfrm>
          <a:off x="467544" y="758825"/>
          <a:ext cx="8280924" cy="576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37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(план)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Культура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463,5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497,4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440,4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3 576,0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3 994,0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4 904,4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3 784,1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3 791,7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Социальная 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143,4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153,7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163,4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167,4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359,6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273,9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242,0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242,0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Экология 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Жилище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118,6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 комфортной городской среды на территории городского округа Домодедово на 2018-2022 годы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689,4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1 092,1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823,7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747,8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747,8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Эффективная 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1 174,3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1 146,5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1 008,7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956,4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953,2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480,8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872,1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663,0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476,4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471,8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54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32,7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развитие инженерной инфраструктуры и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2018-2022 г.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167,9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284,2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356,7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368,0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7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Газификация сельских населенных пунктов городского округа Домодедово Московской области на 2015-2019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04174" y="352880"/>
            <a:ext cx="904875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7873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</a:t>
            </a:r>
            <a:r>
              <a:rPr lang="ru-RU" sz="1400" dirty="0" smtClean="0">
                <a:latin typeface="Georgia" panose="02040502050405020303" pitchFamily="18" charset="0"/>
              </a:rPr>
              <a:t>расходы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760378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917636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234614"/>
              </p:ext>
            </p:extLst>
          </p:nvPr>
        </p:nvGraphicFramePr>
        <p:xfrm>
          <a:off x="539552" y="1052736"/>
          <a:ext cx="8280920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библиотечного дела в городском округе Домодедово на 2017–2021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библиотек (на 1 жителя в год)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Посещений на 1 жителя в год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роста числа пользователей библиотек муниципальных образований Московской области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33 800,00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33 900,00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8133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67631"/>
              </p:ext>
            </p:extLst>
          </p:nvPr>
        </p:nvGraphicFramePr>
        <p:xfrm>
          <a:off x="539552" y="1052736"/>
          <a:ext cx="8280920" cy="5234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«Укрепление материально-технической базы учреждений культуры и искусства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созданных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4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материально-технической базы объектов культуры путем строительства, реконструкции, проведения капитального ремонта, технического переоснащения муниципальных учреждений культуры современным непроизводственным оборудованием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7551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536806"/>
              </p:ext>
            </p:extLst>
          </p:nvPr>
        </p:nvGraphicFramePr>
        <p:xfrm>
          <a:off x="539552" y="1052736"/>
          <a:ext cx="8280920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2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19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9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Мероприятия муниципальной программы "Культура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численности участников культурно-досуговых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количества выставочных проектов, относительно уровня 2012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парков,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общего количества посетителей музеев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8357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458100"/>
              </p:ext>
            </p:extLst>
          </p:nvPr>
        </p:nvGraphicFramePr>
        <p:xfrm>
          <a:off x="539552" y="836712"/>
          <a:ext cx="8424936" cy="5904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«Дошкольное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дошкольное образование в текущем году, и численности детей в возрасте от 3 до 7 лет, находящихся в очереди на получение в текущем году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численности детей в возрасте от 1,5 до 3 лет, осваивающих образовательные программы дошкольного образования, к сумме численности детей в возрасте от 1,5 до 3 лет, осваивающих образовательные программы дошкольного образования, и численности детей в возрасте от 1,5 до 3 лет, состоящих на учёте для предоставления места в дошкольном образовательном учреждении с предпочтительной датой приема в текущем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построенных дошкольных 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дошкольных образовательных организаций к среднемесячной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1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Ясли-детям - Создание и развитие ясельных групп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возраста»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воспитанников дошкольных образовательных организаций, обучающихся по программам, соответствующим требованиям федерального государственного образовательного стандарта дошкольного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7444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60308"/>
              </p:ext>
            </p:extLst>
          </p:nvPr>
        </p:nvGraphicFramePr>
        <p:xfrm>
          <a:off x="539552" y="836712"/>
          <a:ext cx="8424936" cy="5688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«Общее образование»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1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Удельный вес численности обучающихся в образовательных организациях общего образования в соответствии с федеральными государственными образовательными стандартами в общей численности обучающихся в образовательных организациях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организаций, которым предоставлена возможность обучаться в соответствии с основными современными требованиями, в общей численности обучающихся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 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учреждений, обеспеченных горячим питанием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обучающихся по программам общего образования с использованием дистанционных образовательных технологий (от общего числа детей-инвалидов, которым это показано)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обучающихся, занимающихся в первую смену, в общей численности обучающихся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6678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440032"/>
              </p:ext>
            </p:extLst>
          </p:nvPr>
        </p:nvGraphicFramePr>
        <p:xfrm>
          <a:off x="539552" y="836712"/>
          <a:ext cx="8424936" cy="5596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«Общее образование»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50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общеобразовательных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Современное управление школой - Качество школьного образования 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(соответствие стандарту качества управления общеобразовательными  организациями)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 для организаций дошкольного образования – не менее 2 Мбит/с; для общеобразовательных организаций, расположенных в городских населенных пунктах, – не менее 100 Мбит/с; для общеобразовательных организаций,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10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новых мест в общеобразовательных организациях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общеобразовательных организаций общего образования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9483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631347"/>
              </p:ext>
            </p:extLst>
          </p:nvPr>
        </p:nvGraphicFramePr>
        <p:xfrm>
          <a:off x="539552" y="836712"/>
          <a:ext cx="8424936" cy="554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848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19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03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334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детей в возрасте от 5 до 18 лет, обучающихся по дополнительным образовательным программам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3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(от 5 до 18 лет), охваченных дополнительным общеразвивающими программами технической и естественнонаучной направленности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2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Школьные спортивные соревнования - Организация спортивных соревнований внутри школы - определение лучших . Межшкольные соревнования  окружные/районные, областные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6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от общей численности детей-инвалидов данного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60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2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72444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муниципальных общеобразовательных организациях, употребляющих наркотические средства и психотропные вещества, в результате проведения профилактических диагностических мероприятий в соответствии с законодательством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9928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197207"/>
              </p:ext>
            </p:extLst>
          </p:nvPr>
        </p:nvGraphicFramePr>
        <p:xfrm>
          <a:off x="539552" y="836712"/>
          <a:ext cx="8424936" cy="5751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победителей и призеров творческих олимпиад, конкурсов и фестивалей межрегионального, федерального и международного уровня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детей и молодежи в возрасте от 5 до 18 лет, проживающих на территории Московской области и получающих услуги в сфере дополнительного образования в частных организациях, осуществляющих образовательную деятельность по дополнительным общеобразовательным программам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прошедших обучение по Программе подготовки граждан, выразивших желание стать усыновителями, опекунами или попечителями детей, оставшихся без попечения родителей, по отношению к общей численности граждан, изъявивших желание получить данную муниципальную услугу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бюджетников - отношение средней заработной платы педагогических работников организаций для детей-сирот и детей, оставшихся без попечения родителей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1331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70395"/>
              </p:ext>
            </p:extLst>
          </p:nvPr>
        </p:nvGraphicFramePr>
        <p:xfrm>
          <a:off x="539552" y="836712"/>
          <a:ext cx="8424936" cy="3397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 программа  «Развитие образования и воспитания в городском округе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«Обеспечивающая подпрограмма»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численности педагогических и руководящих работников муниципальных дошкольных и общеобразовательных организаций, прошедших в течение последних 3 лет повышение квалификации или профессиональную переподготовку, в общей численности педагогических и руководящих работников общеобразовательных организаций до 100 процентов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0820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720255"/>
              </p:ext>
            </p:extLst>
          </p:nvPr>
        </p:nvGraphicFramePr>
        <p:xfrm>
          <a:off x="539552" y="836712"/>
          <a:ext cx="8424936" cy="554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граждан, пострадавших от радиационных воздействий,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бывших несовершеннолетних узников концлагерей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граждан, пострадавшим от политических репрессий,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единовременною мат.помощь участников Курской битвы,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мат.помощь участников обороны Москвы,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участников обороны Ленинграда,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мат. помощь участников Сталинградской битвы,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76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155714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433279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664005"/>
              </p:ext>
            </p:extLst>
          </p:nvPr>
        </p:nvGraphicFramePr>
        <p:xfrm>
          <a:off x="539552" y="836712"/>
          <a:ext cx="8424936" cy="58638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участников ВОВ ко Дню Победы, включая вдов, граждан возрастной группы рождения с 22.06.1927 по 03.09.1945г. и тружеников тыла зарегистрированных по месту жительства на территории городского округа Домодедово,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мат.помощь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 погибших участников Афганских событий и локальных войн,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выплаты единовременной материальной помощи инвалидов всех категорий в рамках проведения Дня инвалида,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 и почетных граждан городского округа Домодедово получивших ежемесячную доплату к пенсии, от общего  утвержденного  списка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 получивших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льготную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подписку на периодические печатные издания следующим категориям граждан от общего списка: инвалидам, получающим региональную доплату к пенсии на основании Постановления Правительства Московской области от 19.01.2012 №69/54;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Законом РФ от 17.07.1999 № 178-ФЗ; семьям с детьми-инвалидами, получающим ежемесячное пособие на ребенка-инвалида в соответствии с Законом МО от 12.01.2006 №1/2006-ОЗ; представителям Домодедовской районной организации Всероссийского общества инвалидов; членам Домодедовской местной организации Московской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областной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Всероссийского общества слепых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2278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031260"/>
              </p:ext>
            </p:extLst>
          </p:nvPr>
        </p:nvGraphicFramePr>
        <p:xfrm>
          <a:off x="539552" y="836712"/>
          <a:ext cx="8424936" cy="5237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выплату единовременной материальной помощи малоимущих граждан от общего числа обратившихся и получивших ежемесячную доплату к пенсии бывших руководителей исполнительного комитета Домодедовского городского Совета и Домодедовского комитета КПСС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единовременную материальную помощь граждан, находящихся в трудной жизненной ситуации,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получивших единовременную материальную помощь по медицинским показаниям,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Бесплатные обеды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Законом РФ от 17.07.1999 №178-ФЗ; гражданам, размер пенсии которых ниже величины прожиточного минимума, из числа получателей жилищной субсидии; детям-инвалидам, имеющим одного родителя либо лицо, его заменяющее, детям-инвалидам, проживающим в семьях со среднедушевым доходом, размер которого не превышает величину прожиточного минимума, получающих пособие в соответствии с Законом Московской области от 12.01.2006 №1/2006-ОЗ "О мерах социальной поддержки семьи и детей в Московской области"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10 583,00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08448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246792"/>
              </p:ext>
            </p:extLst>
          </p:nvPr>
        </p:nvGraphicFramePr>
        <p:xfrm>
          <a:off x="539552" y="836712"/>
          <a:ext cx="8424936" cy="4878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получивших субсидии на оплату жилого помещения и коммунальных услуг малоимущих семей, оказавшихся в трудной жизненной ситуации, которую они не могут преодолеть самостоятельно по независящим от них причинам, не имеющих возможности предоставления полного пакета документов для назначения субсидии и имеющие среднедушевой доход ниже величины прожиточного минимума в Московской области (не попадающих под действие Постановления Правительства РФ от 14 декабря 2005 года №761 "О предоставлении субсидий на оплату жилого помещения и коммунальных услуг",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отдельных категорий граждан получивших компенсацию на оплату жилищно-коммунальных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получивших   субсидию на оплату жилья и 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льготной категории граждан  получивших выплаты по капитальному ремонту жилищного фонда,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4235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52766"/>
              </p:ext>
            </p:extLst>
          </p:nvPr>
        </p:nvGraphicFramePr>
        <p:xfrm>
          <a:off x="539552" y="836712"/>
          <a:ext cx="8424936" cy="4536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«Формирование доступной среды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технических средств реабилитации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 - Доступность для инвалидов и других маломобильных групп населения муниципальных  приоритетных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 оборудования, строительство пандусов для обеспечения беспрепятственного доступа маломобильных групп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специализированных велосипедов  детям- инвалидам для преодоления препятствий в общении с обычными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тренажера-вертикализатора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423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693759"/>
              </p:ext>
            </p:extLst>
          </p:nvPr>
        </p:nvGraphicFramePr>
        <p:xfrm>
          <a:off x="539552" y="836712"/>
          <a:ext cx="8424936" cy="5709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оказания медицинской помощи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врачами (на 10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тыс.населения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участковых врачей 1 врач-1 участок - Отсутствие (сокращение) дефицита врачей - привлечение/ стимулирование/жилье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которым проведены профилактические осмотры на туберкулез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 обеспеченности полноценным питанием беременных женщин, кормящих матерей и детей в возрасте до трех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медицинских работников государственных учреждений здравоохранения муниципального образования, обеспеченных жилыми помещениями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Диспансеризация - Доля населения, прошедшего диспансеризацию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в муниципальных общеобразовательных учреждениях, прошедших профилактические осмотры с целью раннего выявления лиц, допускающих немедицинское потребление наркотических средств от количества обучающихся с 13 лет в общеобразовательных организациях, подлежащих профосмотрам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от дорожно-транспортных происшествий (по данным Росстата)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3863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28086"/>
              </p:ext>
            </p:extLst>
          </p:nvPr>
        </p:nvGraphicFramePr>
        <p:xfrm>
          <a:off x="539552" y="836712"/>
          <a:ext cx="8424936" cy="5535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«Развитие физической культуры и спорта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7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тренировочных площадок муниципальных образований Московской области, соответствующих требованиям ФИФА, предназначенных для проведения предсоревновательных тренировок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населения, принявшего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 муниципального образования Московской области 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физической культуры и спорта, на которых произведена модернизация материально-технической базы путем проведения капитального ремонта и технического переоснащения в муниципальных образованиях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плоскостных спортивных сооружений  в муниципальных образованиях Московской области, на которых проведен капитальный ремонт и приобретено оборудование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9858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193583"/>
              </p:ext>
            </p:extLst>
          </p:nvPr>
        </p:nvGraphicFramePr>
        <p:xfrm>
          <a:off x="539552" y="836712"/>
          <a:ext cx="8424936" cy="5802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 «Развитие физической культуры и спорта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Фактическая обеспеченность населения Московской области объектами спорта (единовременная пропускная способность объектов спорта) на 10 000 населения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организаций, оказывающих услуги по спортивной подготовке в соответствии с федеральными стандартами спортивной подготовки, в общем количестве организаций в сфере физической культуры и спорта Московской области, в том числе для лиц с ограниченными возможностями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жителей, занимающихся в спортивных организациях, в общей численности детей и молодежи в возрасте 6 - 15 лет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 городского округа Домодедово,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скейт-парков в муниципальных образованиях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и студентов, систематически занимающихся физической культурой и спортом, в общей численности обучающихся и студентов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91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912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площадок для сдачи нормативов комплекса «Готов к труду и обороне» в муниципальных образованиях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2558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68164"/>
              </p:ext>
            </p:extLst>
          </p:nvPr>
        </p:nvGraphicFramePr>
        <p:xfrm>
          <a:off x="539552" y="836712"/>
          <a:ext cx="8424936" cy="4495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«Спорт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 «Молодое поколение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мероприятий патриотической тематики, в том числе по допризывной подготовке для подростков и молодежи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1 594,00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участвующих в деятельности общественных организаций и объединений,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мероприятиях, направленных на поддержку талантливой молодежи, молодежных социально-значимых инициатив,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добровольческой деятельности,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молодых граждан, принимающих участие в мероприятиях по гражданско-патриотическому,  воспитанию,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Работай с молодежью - Уровень обеспеченности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учреждениями по работе с молодежью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8101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498644"/>
              </p:ext>
            </p:extLst>
          </p:nvPr>
        </p:nvGraphicFramePr>
        <p:xfrm>
          <a:off x="539552" y="836712"/>
          <a:ext cx="8424936" cy="5645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зерновых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 на 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24 994,50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071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9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семейных животноводческих ферм, осуществляющих развитие своих хозяйств за счет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грантовой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поддержки (за отчетный год)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82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животноводства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21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(в живом весе)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молока сельскохозяйственными предприятиями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44 815,70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растениеводства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молока хозяйства во всех категориях хозяйств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Тонна; метрическая тонна (1000 кг)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50 626,40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49 795,00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49 945,00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1686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710880"/>
              </p:ext>
            </p:extLst>
          </p:nvPr>
        </p:nvGraphicFramePr>
        <p:xfrm>
          <a:off x="539552" y="836712"/>
          <a:ext cx="8424936" cy="4884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крестьянских (фермерских) хозяйств, начинающих фермеров, осуществивших проекты создания и развития своих хозяйств с помощью государственной поддержки (за отчетный год)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Земля должна работать - Вовлечение в оборот земель сельхозназначения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племенного поголовья коров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 скота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племенного поголовья крупного рогатого скота мясного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 скота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планируемых к отлову безнадзорных животных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Хозяйствуй умело - Индекс производства продукции сельского хозяйства в хозяйствах всех категорий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сельско-хозяйственных угодий за счет проведения культуртехнических работ сельскохозяйственными товаро-производителями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обрабатываемой пашни в общей площади пашни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15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402310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Общая численность безработных граждан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(чел.)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1018611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077636"/>
              </p:ext>
            </p:extLst>
          </p:nvPr>
        </p:nvGraphicFramePr>
        <p:xfrm>
          <a:off x="539552" y="836712"/>
          <a:ext cx="8424936" cy="2341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«Устойчивое развитие сельских территорий на 2014-2020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(приобретение) жилья для граждан, проживающих в сельской местности, в том числе молодых семей и молодых специалистов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2634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477656"/>
              </p:ext>
            </p:extLst>
          </p:nvPr>
        </p:nvGraphicFramePr>
        <p:xfrm>
          <a:off x="539552" y="836712"/>
          <a:ext cx="8424936" cy="2246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Муниципальная программа  «Сельское хозяйство городского округа Домодедово Московской области на 2014-2020 годы»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3.«Борьба с борщевиком Сосновского на территории городского округа Домодедово Московской области на 2018-2020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площади, занятой борщевиком Сосновского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0959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31649"/>
              </p:ext>
            </p:extLst>
          </p:nvPr>
        </p:nvGraphicFramePr>
        <p:xfrm>
          <a:off x="539552" y="836712"/>
          <a:ext cx="8424936" cy="50066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«Охрана  окружающей среды 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исследуемых компонентов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сброса загрязняющих веществ в стоках и повышение качества очистки сточных вод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 свалок (навалов), в общем числе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изданной экологической литературы (детский экологический атлас)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мероприятий по экологическому воспитанию и просвещению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расходов на природоохранную деятельность, установленных муниципальной экологической программой, нормативу расходов на природоохранную деятельность, установленному Правительством Московской области (28,6 руб./чел.)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очищенных береговых зон водоемов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Обустройство  и содержание зон отдыха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9686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65132"/>
              </p:ext>
            </p:extLst>
          </p:nvPr>
        </p:nvGraphicFramePr>
        <p:xfrm>
          <a:off x="539552" y="836712"/>
          <a:ext cx="8424936" cy="3276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безопасности гидротехнических сооружений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сооружений,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Количество  гидротехнических сооружений, занесенных в реестр объектов недвижимости в качестве бесхозяйных, к общему количеству выявленных бесхозяйных сооружений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63305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374334"/>
              </p:ext>
            </p:extLst>
          </p:nvPr>
        </p:nvGraphicFramePr>
        <p:xfrm>
          <a:off x="539552" y="836712"/>
          <a:ext cx="8424936" cy="4764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«Охрана особо охраняемых природных   территорий  местного значения, городских лесов и лесопарковых зон и зон озелененных территорий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санитарно-оздоровительных мероприятий проведенных в зонах озелененных территорий, в общем объеме санитарно-оздоровительных мероприятий в зонах озелененных территорий, требующих выполнения.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Посадка зеленых насаждений в границах зон  озелененных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площади озелененных территорий, на которых проведены работы по инвентаризации зеленых насаждений, в общей площади озелененных территорий требующих проведения инвентаризации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обследованных территорий, покрытых зелеными насаждениями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фактической площади озелененных территорий минимально необходимой площади озелененных территорий согласно нормативам градостроительного проектирования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земель находящихся в муниципальной собственности, на которых проведены работы по уничтожению сорной растительности (борщевик Сосновского) в общей площади земель предназначенных для восстановления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проводимых работ по уничтожению сорной растительности (борщевик Сосновского)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1723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743462"/>
              </p:ext>
            </p:extLst>
          </p:nvPr>
        </p:nvGraphicFramePr>
        <p:xfrm>
          <a:off x="539552" y="836712"/>
          <a:ext cx="8424936" cy="3148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характера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органом местного самоуправления Московской области обеспечения безопасности людей на воде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7716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928694"/>
              </p:ext>
            </p:extLst>
          </p:nvPr>
        </p:nvGraphicFramePr>
        <p:xfrm>
          <a:off x="539552" y="836712"/>
          <a:ext cx="8424936" cy="3020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«Развитие и совершенствование системы оповещения и информирования населения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территории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Московской области покрытия системой централизованного оповещения и информирования при чрезвычайных ситуациях или угрозе их возникновения на территории муниципального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</a:t>
                      </a:r>
                    </a:p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построения и развития систем аппаратно-программного комплекса «Безопасный город» на территории муниципального образования Московской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l" fontAlgn="t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6157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17966"/>
              </p:ext>
            </p:extLst>
          </p:nvPr>
        </p:nvGraphicFramePr>
        <p:xfrm>
          <a:off x="539552" y="836712"/>
          <a:ext cx="8424936" cy="2904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пожарной безопасности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 Домодедово Московской области, по отношению к базовому периоду.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пожаров на 100 тысяч человек населения, проживающего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Подмосковье без пожаров - Снижение количества пожаров, погибших и травмированных на 10 тыс.населения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3504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14082"/>
              </p:ext>
            </p:extLst>
          </p:nvPr>
        </p:nvGraphicFramePr>
        <p:xfrm>
          <a:off x="539552" y="836712"/>
          <a:ext cx="8424936" cy="240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.«Обеспечение мероприятий гражданской обороны на территории городского округа Домодедово на 2017 - 2021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степени готовности муниципального образования Московской области в области гражданской обороны по отношению к базовому показателю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0273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890014"/>
              </p:ext>
            </p:extLst>
          </p:nvPr>
        </p:nvGraphicFramePr>
        <p:xfrm>
          <a:off x="539552" y="836712"/>
          <a:ext cx="8424936" cy="57422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«Безопасность населения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«Профилактика преступлений и иных правонарушений на территории городского округа Домодедово на 2017- 2021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Безопасный город - Безопасность проживания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объектов социальной сферы, мест с массовым пребыванием людей и коммерческих объектов, оборудованных системами видеонаблюдения и подключенных к системе «Безопасный регион», в общем числе таковых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помещениями для работы участковых уполномоченных полиции в муниципальных образованиях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63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народных дружинников на 10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социальных объектов (учреждений), оборудованных в целях антитеррористической защищенности средствами обеспечения безопасности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количества выявленных административных правонарушений при содействии членов народных дружин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220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доли несовершеннолетних в общем числе лиц, совершивших преступления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количества преступлений экстремистского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лиц (школьников и студентов), охваченных профилактическими медицинскими осмотрами с целью раннего выявления незаконного потребления наркотических средств и психотропных веществ (не менее 7% ежегодно).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числа лиц, состоящих на диспансерном учете с диагнозом «Употребление наркотиков с вредными последствиями» (не менее 2% ежегодно).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2 359,00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2 129,00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339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92561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195948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138308"/>
              </p:ext>
            </p:extLst>
          </p:nvPr>
        </p:nvGraphicFramePr>
        <p:xfrm>
          <a:off x="539552" y="836712"/>
          <a:ext cx="8424936" cy="240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«Обеспечение жильем молодых семей городского округа Домодедово на 2017-2021годы»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молодых семей, получивших свидетельство о праве на получение социальной выплаты на приобретение (строительство) жилого помещения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3612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625883"/>
              </p:ext>
            </p:extLst>
          </p:nvPr>
        </p:nvGraphicFramePr>
        <p:xfrm>
          <a:off x="539552" y="836712"/>
          <a:ext cx="8424936" cy="4706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жильем отдельных категорий граждан, установленных федеральным законодательством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инвалидов и ветеранов боевых действий, членов семей погибших (умерших) инвалидов и ветеранов боевых действий, 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уволенных с военной службы, и приравненных к ним лиц,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ветеранов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672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592890"/>
              </p:ext>
            </p:extLst>
          </p:nvPr>
        </p:nvGraphicFramePr>
        <p:xfrm>
          <a:off x="539552" y="836712"/>
          <a:ext cx="8424936" cy="36304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жильем детей-сирот, оставшихся без попечения родителей, лиц из числа детей-сирот и детей, оставшихся без попечения родителей  на 2017-2021 годы»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615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6657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67629"/>
              </p:ext>
            </p:extLst>
          </p:nvPr>
        </p:nvGraphicFramePr>
        <p:xfrm>
          <a:off x="539552" y="836712"/>
          <a:ext cx="8424936" cy="2279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«Улучшение жилищных условий семей, имеющих семь и более детей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2652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790291"/>
              </p:ext>
            </p:extLst>
          </p:nvPr>
        </p:nvGraphicFramePr>
        <p:xfrm>
          <a:off x="539552" y="836712"/>
          <a:ext cx="8424936" cy="4053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годы».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жилья по стандартам эконом-класса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объектов, исключенных из перечня проблемных объектов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пострадавших граждан-соинвесторов, права которых обеспечены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Держим стройки на контроле -  Количество объектов, находящихся на контроле Минстроя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Решаем проблемы обманутых дольщиков - Количество обманутых дольщиков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Проблемные стройки (Подмосковья) - Количество проблемных объектов, по которым нарушены права участников долевого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 аварийному жилью - Исполнение программы "Переселение граждан из  аварийного жилого фонда в МО на 2016-2020 года"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0046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71331"/>
              </p:ext>
            </p:extLst>
          </p:nvPr>
        </p:nvGraphicFramePr>
        <p:xfrm>
          <a:off x="539552" y="836712"/>
          <a:ext cx="8424936" cy="2359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6.  «Обеспечение жилыми помещениями граждан, состоящих на учете в качестве нуждающихся в жилых помещениях, предоставляемых по договорам социального найма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получивших жилые помещения и улучшивших свои жилищные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5857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671519"/>
              </p:ext>
            </p:extLst>
          </p:nvPr>
        </p:nvGraphicFramePr>
        <p:xfrm>
          <a:off x="539552" y="836712"/>
          <a:ext cx="8424936" cy="3375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«Комфортная городская среда на территории городского округа Домодедово»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благоустроенных общественных и дворовых территорий от общего количества общественных и дворовых территорий Московской области (по результатам инвентаризации)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 (в разрезе видов территорий), в том числе: - зоны отдыха; пешеходные зоны; набережные; - скверы; - площади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обустроенными дворовыми территориями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60/195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70/228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80/261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90/294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Чистое Подмосковье - Заключение и исполнение договоров на вывоз отходов в ИЖС и СНТ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559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77520"/>
              </p:ext>
            </p:extLst>
          </p:nvPr>
        </p:nvGraphicFramePr>
        <p:xfrm>
          <a:off x="539552" y="836712"/>
          <a:ext cx="8424936" cy="3912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«Благоустройство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муниципальных образований Московской области обеспечивающих условия для повышения уровня благоустройства территорий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муниципальных образований МО, обеспечивающих условия для повышения уровня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уровня износа электросетевого хозяйства систем наружного освещения с применением СИП и высокоэффективных светильников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Светлый город - Приведение к нормативному освещению улиц, проездов, набережных в городских и сельских поселениях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27170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071556"/>
              </p:ext>
            </p:extLst>
          </p:nvPr>
        </p:nvGraphicFramePr>
        <p:xfrm>
          <a:off x="539552" y="836712"/>
          <a:ext cx="8424936" cy="3395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«Формирование современной комфортной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обеспечения комфортного проживания жителей в многоквартирных домах городского округа Домодедово»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образований Московской области обеспечивающих условия для комфортного проживания жителей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прошедших комплексный капитальный ремонт и соответствующих нормальному классу энергоэффективности и выше (A, B, C, 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Новая культура сбора отходов (ТКО) - Оснащение контейнерных площадок МКД контейнерами для раздельного сбора отходов (ТКО)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73258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85292"/>
              </p:ext>
            </p:extLst>
          </p:nvPr>
        </p:nvGraphicFramePr>
        <p:xfrm>
          <a:off x="539552" y="836712"/>
          <a:ext cx="8424936" cy="3517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малого и среднего предпринимательства в городском округе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бизнес большого региона - Прирост количества субъектов малого и среднего предпринимательства на 10 тыс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117,24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Создаем рабочие места в малом бизнесе - Отношение численности работников МСП к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субъектов малого и среднего предпринимательства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малых и средних предприятий на 1 тысячу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вновь созданных предприятий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92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017972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 </a:t>
            </a:r>
            <a:r>
              <a:rPr lang="ru-RU" sz="1400" dirty="0">
                <a:latin typeface="Georgia" panose="02040502050405020303" pitchFamily="18" charset="0"/>
              </a:rPr>
              <a:t>(кв. м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2955644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78781"/>
              </p:ext>
            </p:extLst>
          </p:nvPr>
        </p:nvGraphicFramePr>
        <p:xfrm>
          <a:off x="539552" y="836712"/>
          <a:ext cx="8424936" cy="28887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«Содействие занятости населения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официально регистрируемой безработицы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0,52-0,55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0,50-0,52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0,49-0,51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0,48-0,51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пострадавших в результате несчастных случаев на производстве со смертельным исходом, в расчете на 1000 работающих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рабочих мест, на которых проведена специальная оценка условий труда, в общем количестве рабочих мест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22903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33192"/>
              </p:ext>
            </p:extLst>
          </p:nvPr>
        </p:nvGraphicFramePr>
        <p:xfrm>
          <a:off x="539552" y="836712"/>
          <a:ext cx="8424936" cy="3668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«Развитие конкуренции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закупок среди субъектов малого предпринимательства, социально ориентированных некоммерческих организаций, осуществляемых в соответствии с Федеральным законом № 44-ФЗ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количество участников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 в одной процедуре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16597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42468"/>
              </p:ext>
            </p:extLst>
          </p:nvPr>
        </p:nvGraphicFramePr>
        <p:xfrm>
          <a:off x="539552" y="836712"/>
          <a:ext cx="8424936" cy="4511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24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0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4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«Инвестиции городского округа Домодедово на 2017-2021 годы»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по инвестиционным проектам (без учета бюджетных инвестиций и жилищного строительства), находящимся в системе ЕАС ПИП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26 636,82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26 235,00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35 299,00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2 019,00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Инвестируй в Подмосковье - Объем инвестиций, привлеченных в основной капитал  (без учета бюджетных инвестиций и жилищного строительства),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182,26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заполняемости индустриального парка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привлеченных резидентов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резидентов индустриальных парков, технопарков, промышленных площадок начавших производство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новых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626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Зарплата без долгов - Задолженность по выплате заработной платы (количество организаций; численность работников, сумма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8279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345198"/>
              </p:ext>
            </p:extLst>
          </p:nvPr>
        </p:nvGraphicFramePr>
        <p:xfrm>
          <a:off x="539552" y="836712"/>
          <a:ext cx="8424936" cy="5616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«Предпринимательство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 «Развитие потребительского рынка и услуг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Квадратные метры 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1 021,40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1 055,20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1 135,30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ярмарок на одно место, включенное в сводный перечень мест для проведения ярмарок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доставок товаров автолавками и автомагазинами в сельские населенные пункты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 в неделю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розничных рынков, несоответствующих требованиям законодательства, от общего количества выявленных несанкционированных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объектов по продаже отечественной сельскохозяйственной продукции «Подмосковный фермер»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Прирост посадочных мест на объектах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услугами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рабочих мест на объектах бытовых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банных объектов по программе "100 бань Подмосковья"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78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территории муниципального образования муниципального казенного учреждения в сфере погребения и похоронного дела по принципу: 1 муниципальный район/городской округ – 1 МКУ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Чистое кладбище - Доля кладбищ, соответствующих требованиям Порядка деятельности общественных кладбищ и крематориев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Цивилизованная торговля - Эффективность работы органов местного самоуправления по организации торговой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86881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691976"/>
              </p:ext>
            </p:extLst>
          </p:nvPr>
        </p:nvGraphicFramePr>
        <p:xfrm>
          <a:off x="539552" y="836712"/>
          <a:ext cx="8424936" cy="5607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необходимым компьютерным оборудованием с предустановленным общесистемным программным обеспечением и организационной техникой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обеспеченных необходимыми услугами связи в том числе для оказания государственных и муниципальных услуг в 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персональных компьютеров, используемых на рабочих местах работников ОМСУ муниципального образования Московской области,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32286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413799"/>
              </p:ext>
            </p:extLst>
          </p:nvPr>
        </p:nvGraphicFramePr>
        <p:xfrm>
          <a:off x="539552" y="836712"/>
          <a:ext cx="8424936" cy="5837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граждан, использующих механизм получения государственных и муниципальных услуг в 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 услуги - Доля муниципальных (государственных) услуг, по которым нарушены  регламентные сроки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7813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Удобные услуги -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387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вовремя - 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Обратная  связь - Доля зарегистрированных обращений граждан, требующих устранение проблемы, по которым в регламентные сроки предоставлены ответы, подтверждающие их решение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а также находящихся в их ведении организаций, предприятий и учреждений, участвующих в планировании, подготовке, проведении и контроле исполнения конкурентных процедур с использованием ЕАСУЗ, включая подсистему портал исполнения контрактов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ОМСУ муниципального образования Московской области, а также находящихся в их ведении организаций и учреждений, использующих ЕИСУГИ для учета и контроля эффективности использования государственного и муниципального имущества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46712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280646"/>
              </p:ext>
            </p:extLst>
          </p:nvPr>
        </p:nvGraphicFramePr>
        <p:xfrm>
          <a:off x="539552" y="836712"/>
          <a:ext cx="8424936" cy="5754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 ЖКХ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 для организаций дошкольного образования – не менее 2 Мбит/с; для общеобразовательных организаций, расположенных в городских населенных пунктах, – не менее 100 Мбит/с; для общеобразовательных организаций,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современных компьютеров (со сроком эксплуатации не более семи лет) на 100 обучающихся в общеобразовательных 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организаций в муниципальном образовании Московской обеспеченных современными аппаратно-программными комплексами со средствами криптографической защиты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положительно рассмотренных заявлений на размещение антенно-мачтовых сооружений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18641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39775"/>
              </p:ext>
            </p:extLst>
          </p:nvPr>
        </p:nvGraphicFramePr>
        <p:xfrm>
          <a:off x="539552" y="836712"/>
          <a:ext cx="8424936" cy="3315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время ожидания в очереди при обращении заявителя в МФЦ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Быстрые услуги - Доля заявителей МФЦ,ожидающих в очереди более 12,5 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61297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016813"/>
              </p:ext>
            </p:extLst>
          </p:nvPr>
        </p:nvGraphicFramePr>
        <p:xfrm>
          <a:off x="539552" y="836712"/>
          <a:ext cx="8424936" cy="2663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«Развитие муниципальной службы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25421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000530"/>
              </p:ext>
            </p:extLst>
          </p:nvPr>
        </p:nvGraphicFramePr>
        <p:xfrm>
          <a:off x="539552" y="836712"/>
          <a:ext cx="8424936" cy="3774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5.«Управление муниципальными финансами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году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Мобилизация доходов - Снижение  задолженности в  бюджет: налоговой, неналоговой (в части налоговой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Новые налогоплательщики - Приглашаем к регистрации/перерегистрации новых юридических и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11 130,00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4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95555"/>
              </p:ext>
            </p:extLst>
          </p:nvPr>
        </p:nvGraphicFramePr>
        <p:xfrm>
          <a:off x="539552" y="836712"/>
          <a:ext cx="8424936" cy="4662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6. «Обеспечение деятельности Администрации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не исполненных предписаний (представлений) ОМСУ и их должностными лицами об устранении нарушений по которым приняты судебные решения, вступившие в законную силу в соответствии со ст.19.5 КоАП РФ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подписавшихся на периодические издания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выплаченных поощренных председателям домовых комитетов (старших по домам), старостам и председателям уличных комитетов за проводимую общественную  работу в сфере ЖКХ по отношению к начисленным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выплаченной премии  лицам, достигших возраста 90 лет и старше (долгожителей) зарегистрированным по месту жительства на территории городского округа Домодедово по отношению к начисленной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перечисленных ежегодных членских взносов в фонды и ассоциации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установленной предельной численности депутатов, выборных должностных лиц местного самоуправления, осуществляющих свои полномочия на постоянной основе, муниципальных служащих органов местного самоуправления муниципальных образований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87461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35120"/>
              </p:ext>
            </p:extLst>
          </p:nvPr>
        </p:nvGraphicFramePr>
        <p:xfrm>
          <a:off x="539552" y="836712"/>
          <a:ext cx="8424936" cy="33839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8. «Развитие архивного дела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5174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77822"/>
              </p:ext>
            </p:extLst>
          </p:nvPr>
        </p:nvGraphicFramePr>
        <p:xfrm>
          <a:off x="539552" y="836712"/>
          <a:ext cx="8424936" cy="5532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11.«Развитие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приватизации имущества в соответствии с планом приватизации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муниципального имущества подлежащих оценке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земельных участков, подготовленных органом местного самоуправления для реализации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перечисленных бюджетных средств на увеличение уставного капитала муниципальных унитарных предприятий по отношению к утвержденным бюджетным средствам выделенных на эти цели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 бюджета на содержание и ремонт муниципального жилищного фонда и нежилых помещений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использования земель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Собираемость от арендной платы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Собираемость от арендной платы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задолженности прошлых лет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5213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957641"/>
              </p:ext>
            </p:extLst>
          </p:nvPr>
        </p:nvGraphicFramePr>
        <p:xfrm>
          <a:off x="539552" y="836712"/>
          <a:ext cx="8424936" cy="3959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«Эффективная власть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11.«Развитие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l" fontAlgn="t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земельных участков многодетным семьям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регламентного срока оказания государственных и муниципальных услуг в области земельных отношений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положительных результатов предоставления государственных и муниципальных услуг в области земельных отношений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оформленных технических паспортов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Увеличивай налоги -  Доля  объектов недвижимого имущества, поставленных на кадастровый учет от выявленных земельных участков с объектами без прав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57449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70269"/>
              </p:ext>
            </p:extLst>
          </p:nvPr>
        </p:nvGraphicFramePr>
        <p:xfrm>
          <a:off x="539552" y="836712"/>
          <a:ext cx="8424936" cy="22949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«Развитие системы информирования населения о деятельности органов местного самоуправления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Житель хочет знать - Информирование населения через СМИ и социальные сети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8434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537266"/>
              </p:ext>
            </p:extLst>
          </p:nvPr>
        </p:nvGraphicFramePr>
        <p:xfrm>
          <a:off x="539552" y="836712"/>
          <a:ext cx="8424936" cy="3140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«Обеспечение доступности услуг пассажирского транспорта на территории городского округа Домодедово на 2017-2021 годы»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поездок, оплаченных с использованием единых транспортных карт, в общем количестве оплаченных пассажирами поездок на конец года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ГЛОНАСС - Степень внедрения и эффективность использования технологии на базе системы ГЛОНАСС с использованием РНИС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Комфортный автобус - Доля транспортных средств, соответствующих стандарту (МК - 5 лет, СК, БК - 7 лет) от количества транспортных средств, работающих на мун. маршрутах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7206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19802"/>
              </p:ext>
            </p:extLst>
          </p:nvPr>
        </p:nvGraphicFramePr>
        <p:xfrm>
          <a:off x="539552" y="836712"/>
          <a:ext cx="8424936" cy="251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31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«Обеспечение безопасности дорожного движения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ДТП - Снижение смертности от ДТП: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Федерального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 регионального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дорогах муниципального значения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частных дорогах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10,60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70360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853548"/>
              </p:ext>
            </p:extLst>
          </p:nvPr>
        </p:nvGraphicFramePr>
        <p:xfrm>
          <a:off x="539552" y="836712"/>
          <a:ext cx="8424936" cy="3535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протяжённости автомобильных дорог общего пользования местного значения запланированных по содержанию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каждой дороги хозяин - Доля бесхозяйных дорог, принятых в муниципальную собственность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Объемы ввода в эксплуатацию после строительства и (или) реконструкции автомобильных дорог общего пользования местного значения, в том числе с привлечением субсидии из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Километр; тысяча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 сети автомобильных дорог общего пользования местного 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103,71/12,0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парковочных машиномест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16636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427638"/>
              </p:ext>
            </p:extLst>
          </p:nvPr>
        </p:nvGraphicFramePr>
        <p:xfrm>
          <a:off x="539552" y="836712"/>
          <a:ext cx="8424936" cy="2459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 «Развитие и функционирование дорожно-транспортного комплекса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4. «Обеспечение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площади поверхности дворовых территорий многоквартирных домов, приведение в нормативное состояние с использованием субсидий из Дорожного фонда Московской области и средств бюджетов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01382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704148"/>
              </p:ext>
            </p:extLst>
          </p:nvPr>
        </p:nvGraphicFramePr>
        <p:xfrm>
          <a:off x="539552" y="836712"/>
          <a:ext cx="8424936" cy="5042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1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34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1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67">
                <a:tc gridSpan="7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«Проектно-информационное обеспечение градостроительной деятельности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перечисленного денежного содержания и дополнительных выплат сотрудников на зарплатные банковские карты и доля перечисленных страховых взносов в государственные внебюджетные фонды по отношению к начисленным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расходов бюджета на материально-техническое обеспечение деятельности МКУ "Управление капитального строительства", произведенных на основании заключенных договоров и муниципальных контрактов по отношению к общей сумме расходов на материально-техническое обеспечение деятельности МКУ "Управление капитального строительства"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утвержденного генерального плана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публичных слушаний по проектам документов территориального планирования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правил землепользования и застройки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публичных слушаний по проектам документов градостроительного зонирования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утвержденных нормативов градостроительного проектирования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8962"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Проектно-изыскательные работы на транспортно-экономическое обоснование строительства автомобильной дороги регионального значения "Обход д. Заболотье и с. Домодедово" в г.о.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808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13986</TotalTime>
  <Words>17606</Words>
  <Application>Microsoft Office PowerPoint</Application>
  <PresentationFormat>Экран (4:3)</PresentationFormat>
  <Paragraphs>5010</Paragraphs>
  <Slides>115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115</vt:i4>
      </vt:variant>
    </vt:vector>
  </HeadingPairs>
  <TitlesOfParts>
    <vt:vector size="127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Диаграмма Microsoft Excel</vt:lpstr>
      <vt:lpstr>Бюджет для граждан на основе бюджета городского округа Домодедово  на 2019 год и плановый период 2020 и 2021 гг.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Общая численность безработных граждан                                                                            (чел.)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 (кв. м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городского округа  Домодедово на 2017-2021 гг. (млн.руб.)</vt:lpstr>
      <vt:lpstr>Основные параметры бюджета на 2019 год и плановый период 2020 и 2021 гг. в сравнении с фактическим исполнением 2017 года и ожидаемым исполнением 2018 года                                                                                                                                            млн.руб.</vt:lpstr>
      <vt:lpstr>Муниципальный долг</vt:lpstr>
      <vt:lpstr>Объем и структура муниципального внутреннего долга городского округа Домодедово </vt:lpstr>
      <vt:lpstr>Динамика доходов 2017-2021 гг.                                                                                              млн.руб.</vt:lpstr>
      <vt:lpstr>Динамика расходов 2017-2021 гг.                                                                                           млн.руб.</vt:lpstr>
      <vt:lpstr>Презентация PowerPoint</vt:lpstr>
      <vt:lpstr>Презентация PowerPoint</vt:lpstr>
      <vt:lpstr>Презентация PowerPoint</vt:lpstr>
      <vt:lpstr>Изменение структуры налоговых и неналоговых доходов городского округа Домодедово за 2017-2021 гг.                                                   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2017-2021 гг. (млн.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Расходы бюджета городского округа в 2019-2021 годах  по программам</vt:lpstr>
      <vt:lpstr>Программные расходы                                                                                                                 млн.руб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1912</cp:revision>
  <cp:lastPrinted>2018-11-11T11:29:08Z</cp:lastPrinted>
  <dcterms:created xsi:type="dcterms:W3CDTF">2015-09-30T07:48:07Z</dcterms:created>
  <dcterms:modified xsi:type="dcterms:W3CDTF">2024-12-26T14:55:33Z</dcterms:modified>
</cp:coreProperties>
</file>